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2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2000" cy="6858000"/>
  <p:notesSz cx="12192000" cy="6858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29"/>
    <p:restoredTop sz="86486"/>
  </p:normalViewPr>
  <p:slideViewPr>
    <p:cSldViewPr snapToGrid="0" snapToObjects="1">
      <p:cViewPr varScale="1">
        <p:scale>
          <a:sx n="93" d="100"/>
          <a:sy n="93" d="100"/>
        </p:scale>
        <p:origin x="132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move the slide</a:t>
            </a:r>
          </a:p>
        </p:txBody>
      </p:sp>
      <p:sp>
        <p:nvSpPr>
          <p:cNvPr id="142"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43"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44" name="PlaceHolder 4"/>
          <p:cNvSpPr>
            <a:spLocks noGrp="1"/>
          </p:cNvSpPr>
          <p:nvPr>
            <p:ph type="dt" idx="7"/>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145" name="PlaceHolder 5"/>
          <p:cNvSpPr>
            <a:spLocks noGrp="1"/>
          </p:cNvSpPr>
          <p:nvPr>
            <p:ph type="ftr" idx="8"/>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146" name="PlaceHolder 6"/>
          <p:cNvSpPr>
            <a:spLocks noGrp="1"/>
          </p:cNvSpPr>
          <p:nvPr>
            <p:ph type="sldNum" idx="9"/>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433FB4FB-BCD9-49B8-B61B-53B9FFA931D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laceHolder 1"/>
          <p:cNvSpPr>
            <a:spLocks noGrp="1" noRot="1" noChangeAspect="1"/>
          </p:cNvSpPr>
          <p:nvPr>
            <p:ph type="sldImg"/>
          </p:nvPr>
        </p:nvSpPr>
        <p:spPr>
          <a:xfrm>
            <a:off x="685800" y="1143000"/>
            <a:ext cx="5486040" cy="3085920"/>
          </a:xfrm>
          <a:prstGeom prst="rect">
            <a:avLst/>
          </a:prstGeom>
          <a:ln w="0">
            <a:noFill/>
          </a:ln>
        </p:spPr>
      </p:sp>
      <p:sp>
        <p:nvSpPr>
          <p:cNvPr id="27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77"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881676F9-20AD-4708-8EF9-0384FEE7CD1B}" type="slidenum">
              <a:rPr lang="en-DK" sz="1200" b="0" strike="noStrike" spc="-1">
                <a:latin typeface="Times New Roman"/>
              </a:rPr>
              <a:t>2</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PlaceHolder 1"/>
          <p:cNvSpPr>
            <a:spLocks noGrp="1" noRot="1" noChangeAspect="1"/>
          </p:cNvSpPr>
          <p:nvPr>
            <p:ph type="sldImg"/>
          </p:nvPr>
        </p:nvSpPr>
        <p:spPr>
          <a:xfrm>
            <a:off x="685800" y="1143000"/>
            <a:ext cx="5486400" cy="3086100"/>
          </a:xfrm>
          <a:prstGeom prst="rect">
            <a:avLst/>
          </a:prstGeom>
          <a:ln w="0">
            <a:noFill/>
          </a:ln>
        </p:spPr>
      </p:sp>
      <p:sp>
        <p:nvSpPr>
          <p:cNvPr id="30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GB" sz="1200" b="0" strike="noStrike" spc="-1" dirty="0">
                <a:solidFill>
                  <a:srgbClr val="000000"/>
                </a:solidFill>
                <a:latin typeface="+mn-lt"/>
                <a:ea typeface="+mn-ea"/>
              </a:rPr>
              <a:t>Different colours represent different metabolites. The instrument will detect a compound m/z in a window of 10 ppm error approximately. It doesn’t always measure the same exact m/z (it shifts a bit) – so centroiding will only keep the local maximum of each range.</a:t>
            </a:r>
            <a:endParaRPr lang="en-US" sz="1200" b="0" strike="noStrike" spc="-1" dirty="0">
              <a:latin typeface="Arial"/>
            </a:endParaRPr>
          </a:p>
        </p:txBody>
      </p:sp>
      <p:sp>
        <p:nvSpPr>
          <p:cNvPr id="304"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5DB56C9-E16D-45FF-B19C-E26C59000F6D}" type="slidenum">
              <a:rPr lang="en-US" sz="1200" b="0" strike="noStrike" spc="-1">
                <a:latin typeface="Times New Roman"/>
              </a:rPr>
              <a:t>15</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DK" dirty="0"/>
              <a:t>First step of preprocessing is feature detection</a:t>
            </a:r>
          </a:p>
        </p:txBody>
      </p:sp>
      <p:sp>
        <p:nvSpPr>
          <p:cNvPr id="4" name="Slide Number Placeholder 3"/>
          <p:cNvSpPr>
            <a:spLocks noGrp="1"/>
          </p:cNvSpPr>
          <p:nvPr>
            <p:ph type="sldNum" idx="9"/>
          </p:nvPr>
        </p:nvSpPr>
        <p:spPr/>
        <p:txBody>
          <a:bodyPr/>
          <a:lstStyle/>
          <a:p>
            <a:pPr algn="r">
              <a:buNone/>
            </a:pPr>
            <a:fld id="{433FB4FB-BCD9-49B8-B61B-53B9FFA931DF}" type="slidenum">
              <a:rPr lang="en-US" sz="1400" b="0" strike="noStrike" spc="-1" smtClean="0">
                <a:latin typeface="Times New Roman"/>
              </a:rPr>
              <a:t>16</a:t>
            </a:fld>
            <a:endParaRPr lang="en-US" sz="1400" b="0" strike="noStrike" spc="-1">
              <a:latin typeface="Times New Roman"/>
            </a:endParaRPr>
          </a:p>
        </p:txBody>
      </p:sp>
    </p:spTree>
    <p:extLst>
      <p:ext uri="{BB962C8B-B14F-4D97-AF65-F5344CB8AC3E}">
        <p14:creationId xmlns:p14="http://schemas.microsoft.com/office/powerpoint/2010/main" val="3004216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noRot="1" noChangeAspect="1"/>
          </p:cNvSpPr>
          <p:nvPr>
            <p:ph type="sldImg"/>
          </p:nvPr>
        </p:nvSpPr>
        <p:spPr>
          <a:xfrm>
            <a:off x="685800" y="1143000"/>
            <a:ext cx="5486400" cy="3086100"/>
          </a:xfrm>
          <a:prstGeom prst="rect">
            <a:avLst/>
          </a:prstGeom>
          <a:ln w="0">
            <a:noFill/>
          </a:ln>
        </p:spPr>
      </p:sp>
      <p:sp>
        <p:nvSpPr>
          <p:cNvPr id="30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GB" sz="2000" b="0" strike="noStrike" spc="-1" dirty="0">
                <a:latin typeface="Arial"/>
              </a:rPr>
              <a:t>Only peaks that are above the noise threshold (user-defined) are taken into account. This saves computational resources and decreases the noise in the resulting output. Mass traces are extended in retention time. The extension phase ends when either the frequency of gathered peaks drops below a threshold.</a:t>
            </a:r>
            <a:endParaRPr lang="en-US" sz="2000" b="0" strike="noStrike" spc="-1" dirty="0">
              <a:latin typeface="Arial"/>
            </a:endParaRPr>
          </a:p>
        </p:txBody>
      </p:sp>
      <p:sp>
        <p:nvSpPr>
          <p:cNvPr id="307"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C99879B-3740-4E5B-8B10-1B8617FED67B}" type="slidenum">
              <a:rPr lang="en-US" sz="1200" b="0" strike="noStrike" spc="-1">
                <a:latin typeface="Times New Roman"/>
              </a:rPr>
              <a:t>17</a:t>
            </a:fld>
            <a:endParaRPr lang="en-US"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noRot="1" noChangeAspect="1"/>
          </p:cNvSpPr>
          <p:nvPr>
            <p:ph type="sldImg"/>
          </p:nvPr>
        </p:nvSpPr>
        <p:spPr>
          <a:xfrm>
            <a:off x="685800" y="1143000"/>
            <a:ext cx="5486040" cy="3085920"/>
          </a:xfrm>
          <a:prstGeom prst="rect">
            <a:avLst/>
          </a:prstGeom>
          <a:ln w="0">
            <a:noFill/>
          </a:ln>
        </p:spPr>
      </p:sp>
      <p:sp>
        <p:nvSpPr>
          <p:cNvPr id="30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GB" sz="2000" b="0" strike="noStrike" spc="-1" dirty="0">
                <a:latin typeface="Arial"/>
              </a:rPr>
              <a:t>Mass traces may consist of several consecutively (partly overlapping) eluting peaks. Especially in metabolomics, isomeric compounds with exactly the same mass but different </a:t>
            </a:r>
            <a:r>
              <a:rPr lang="en-GB" sz="2000" b="0" strike="noStrike" spc="-1" dirty="0" err="1">
                <a:latin typeface="Arial"/>
              </a:rPr>
              <a:t>retentional</a:t>
            </a:r>
            <a:r>
              <a:rPr lang="en-GB" sz="2000" b="0" strike="noStrike" spc="-1" dirty="0">
                <a:latin typeface="Arial"/>
              </a:rPr>
              <a:t> behaviour may still be contained in the same mass trace. This detects local minima/maxima in order to separate the chromatographic peaks from each other . This method in other words is "deconvolution”.</a:t>
            </a:r>
            <a:endParaRPr lang="en-US" sz="2000" b="0" strike="noStrike" spc="-1" dirty="0">
              <a:latin typeface="Arial"/>
            </a:endParaRPr>
          </a:p>
        </p:txBody>
      </p:sp>
      <p:sp>
        <p:nvSpPr>
          <p:cNvPr id="310"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14D5719-0A82-4A14-B482-55A7B0F13BB0}" type="slidenum">
              <a:rPr lang="en-US" sz="1200" b="0" strike="noStrike" spc="-1">
                <a:latin typeface="Times New Roman"/>
              </a:rPr>
              <a:t>18</a:t>
            </a:fld>
            <a:endParaRPr lang="en-US"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noRot="1" noChangeAspect="1"/>
          </p:cNvSpPr>
          <p:nvPr>
            <p:ph type="sldImg"/>
          </p:nvPr>
        </p:nvSpPr>
        <p:spPr>
          <a:xfrm>
            <a:off x="685800" y="1143000"/>
            <a:ext cx="5486040" cy="3085920"/>
          </a:xfrm>
          <a:prstGeom prst="rect">
            <a:avLst/>
          </a:prstGeom>
          <a:ln w="0">
            <a:noFill/>
          </a:ln>
        </p:spPr>
      </p:sp>
      <p:sp>
        <p:nvSpPr>
          <p:cNvPr id="31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GB" sz="2000" b="0" strike="noStrike" spc="-1" dirty="0">
                <a:latin typeface="Arial"/>
              </a:rPr>
              <a:t>Monoisotopic mass traces are accompanied by satellite C13 peaks and thus may make the analysis more difficult. </a:t>
            </a:r>
            <a:r>
              <a:rPr lang="en-GB" sz="2000" b="0" strike="noStrike" spc="-1" dirty="0" err="1">
                <a:latin typeface="Arial"/>
              </a:rPr>
              <a:t>FeatureFinderMetabo</a:t>
            </a:r>
            <a:r>
              <a:rPr lang="en-GB" sz="2000" b="0" strike="noStrike" spc="-1" dirty="0">
                <a:latin typeface="Arial"/>
              </a:rPr>
              <a:t> </a:t>
            </a:r>
            <a:r>
              <a:rPr lang="en-GB" sz="2000" b="0" strike="noStrike" spc="-1" dirty="0" err="1">
                <a:latin typeface="Arial"/>
              </a:rPr>
              <a:t>fulfills</a:t>
            </a:r>
            <a:r>
              <a:rPr lang="en-GB" sz="2000" b="0" strike="noStrike" spc="-1" dirty="0">
                <a:latin typeface="Arial"/>
              </a:rPr>
              <a:t> a further data reduction step by assembling compatible mass traces to metabolite features (that is, all mass traces originating from one metabolite).</a:t>
            </a:r>
            <a:endParaRPr lang="en-US" sz="2000" b="0" strike="noStrike" spc="-1" dirty="0">
              <a:latin typeface="Arial"/>
            </a:endParaRPr>
          </a:p>
        </p:txBody>
      </p:sp>
      <p:sp>
        <p:nvSpPr>
          <p:cNvPr id="313"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ED14AF1-00E4-433E-8259-76C4119FB260}" type="slidenum">
              <a:rPr lang="en-US" sz="1200" b="0" strike="noStrike" spc="-1">
                <a:latin typeface="Times New Roman"/>
              </a:rPr>
              <a:t>19</a:t>
            </a:fld>
            <a:endParaRPr lang="en-US"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PlaceHolder 1"/>
          <p:cNvSpPr>
            <a:spLocks noGrp="1" noRot="1" noChangeAspect="1"/>
          </p:cNvSpPr>
          <p:nvPr>
            <p:ph type="sldImg"/>
          </p:nvPr>
        </p:nvSpPr>
        <p:spPr>
          <a:xfrm>
            <a:off x="685800" y="1143000"/>
            <a:ext cx="5486400" cy="3086100"/>
          </a:xfrm>
          <a:prstGeom prst="rect">
            <a:avLst/>
          </a:prstGeom>
          <a:ln w="0">
            <a:noFill/>
          </a:ln>
        </p:spPr>
      </p:sp>
      <p:sp>
        <p:nvSpPr>
          <p:cNvPr id="315" name="PlaceHolder 2"/>
          <p:cNvSpPr>
            <a:spLocks noGrp="1"/>
          </p:cNvSpPr>
          <p:nvPr>
            <p:ph type="body"/>
          </p:nvPr>
        </p:nvSpPr>
        <p:spPr>
          <a:xfrm>
            <a:off x="685800" y="4400640"/>
            <a:ext cx="5486040" cy="3600000"/>
          </a:xfrm>
          <a:prstGeom prst="rect">
            <a:avLst/>
          </a:prstGeom>
          <a:noFill/>
          <a:ln w="0">
            <a:noFill/>
          </a:ln>
        </p:spPr>
        <p:txBody>
          <a:bodyPr anchor="t">
            <a:noAutofit/>
          </a:bodyPr>
          <a:lstStyle/>
          <a:p>
            <a:r>
              <a:rPr lang="en-US" sz="2000" b="0" strike="noStrike" spc="-1" dirty="0">
                <a:latin typeface="Arial"/>
              </a:rPr>
              <a:t>Work with figure – reference for alignment is the file with the highest number of features (purple) </a:t>
            </a:r>
          </a:p>
        </p:txBody>
      </p:sp>
      <p:sp>
        <p:nvSpPr>
          <p:cNvPr id="316"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336DD84F-12E2-4316-A080-AF615CF6CD7F}" type="slidenum">
              <a:rPr lang="en-DK" sz="1200" b="0" strike="noStrike" spc="-1">
                <a:latin typeface="Times New Roman"/>
              </a:rPr>
              <a:t>20</a:t>
            </a:fld>
            <a:endParaRPr lang="en-US"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noRot="1" noChangeAspect="1"/>
          </p:cNvSpPr>
          <p:nvPr>
            <p:ph type="sldImg"/>
          </p:nvPr>
        </p:nvSpPr>
        <p:spPr>
          <a:xfrm>
            <a:off x="685800" y="1143000"/>
            <a:ext cx="5486400" cy="3086100"/>
          </a:xfrm>
          <a:prstGeom prst="rect">
            <a:avLst/>
          </a:prstGeom>
          <a:ln w="0">
            <a:noFill/>
          </a:ln>
        </p:spPr>
      </p:sp>
      <p:sp>
        <p:nvSpPr>
          <p:cNvPr id="318" name="PlaceHolder 2"/>
          <p:cNvSpPr>
            <a:spLocks noGrp="1"/>
          </p:cNvSpPr>
          <p:nvPr>
            <p:ph type="body"/>
          </p:nvPr>
        </p:nvSpPr>
        <p:spPr>
          <a:xfrm>
            <a:off x="685800" y="4400640"/>
            <a:ext cx="5486040" cy="3600000"/>
          </a:xfrm>
          <a:prstGeom prst="rect">
            <a:avLst/>
          </a:prstGeom>
          <a:noFill/>
          <a:ln w="0">
            <a:noFill/>
          </a:ln>
        </p:spPr>
        <p:txBody>
          <a:bodyPr anchor="t">
            <a:noAutofit/>
          </a:bodyPr>
          <a:lstStyle/>
          <a:p>
            <a:r>
              <a:rPr lang="en-US" sz="2000" b="0" strike="noStrike" spc="-1" dirty="0">
                <a:latin typeface="Arial"/>
              </a:rPr>
              <a:t>We have two feature maps that have several features , different ones or the same..</a:t>
            </a:r>
          </a:p>
        </p:txBody>
      </p:sp>
      <p:sp>
        <p:nvSpPr>
          <p:cNvPr id="319"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5B5AA127-4A01-4602-BC5B-6EC5DAB582FA}" type="slidenum">
              <a:rPr lang="en-DK" sz="1200" b="0" strike="noStrike" spc="-1">
                <a:latin typeface="Times New Roman"/>
              </a:rPr>
              <a:t>21</a:t>
            </a:fld>
            <a:endParaRPr lang="en-US"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PlaceHolder 1"/>
          <p:cNvSpPr>
            <a:spLocks noGrp="1" noRot="1" noChangeAspect="1"/>
          </p:cNvSpPr>
          <p:nvPr>
            <p:ph type="sldImg"/>
          </p:nvPr>
        </p:nvSpPr>
        <p:spPr>
          <a:xfrm>
            <a:off x="685800" y="1143000"/>
            <a:ext cx="5486400" cy="3086100"/>
          </a:xfrm>
          <a:prstGeom prst="rect">
            <a:avLst/>
          </a:prstGeom>
          <a:ln w="0">
            <a:noFill/>
          </a:ln>
        </p:spPr>
      </p:sp>
      <p:sp>
        <p:nvSpPr>
          <p:cNvPr id="32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GB" sz="2000" b="0" strike="noStrike" spc="-1">
                <a:latin typeface="Arial"/>
              </a:rPr>
              <a:t>Build your own custom workflows for automated data processing</a:t>
            </a:r>
            <a:endParaRPr lang="en-US" sz="2000" b="0" strike="noStrike" spc="-1">
              <a:latin typeface="Arial"/>
            </a:endParaRPr>
          </a:p>
          <a:p>
            <a:pPr marL="216000" indent="-216000">
              <a:lnSpc>
                <a:spcPct val="100000"/>
              </a:lnSpc>
              <a:buNone/>
            </a:pPr>
            <a:endParaRPr lang="en-US" sz="2000" b="0" strike="noStrike" spc="-1">
              <a:latin typeface="Arial"/>
            </a:endParaRPr>
          </a:p>
        </p:txBody>
      </p:sp>
      <p:sp>
        <p:nvSpPr>
          <p:cNvPr id="322"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05F21A75-9C31-48BC-B748-0283639580C0}" type="slidenum">
              <a:rPr lang="en-DK" sz="1200" b="0" strike="noStrike" spc="-1">
                <a:latin typeface="Times New Roman"/>
              </a:rPr>
              <a:t>23</a:t>
            </a:fld>
            <a:endParaRPr lang="en-US"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noRot="1" noChangeAspect="1"/>
          </p:cNvSpPr>
          <p:nvPr>
            <p:ph type="sldImg"/>
          </p:nvPr>
        </p:nvSpPr>
        <p:spPr>
          <a:xfrm>
            <a:off x="685800" y="1143000"/>
            <a:ext cx="5486400" cy="3086100"/>
          </a:xfrm>
          <a:prstGeom prst="rect">
            <a:avLst/>
          </a:prstGeom>
          <a:ln w="0">
            <a:noFill/>
          </a:ln>
        </p:spPr>
      </p:sp>
      <p:sp>
        <p:nvSpPr>
          <p:cNvPr id="32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325" name="PlaceHolder 3"/>
          <p:cNvSpPr>
            <a:spLocks noGrp="1"/>
          </p:cNvSpPr>
          <p:nvPr>
            <p:ph type="sldNum" idx="32"/>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A1F03FCB-D38B-4070-85DA-0F07C8880EF1}" type="slidenum">
              <a:rPr lang="en-DK" sz="1200" b="0" strike="noStrike" spc="-1">
                <a:latin typeface="Times New Roman"/>
              </a:rPr>
              <a:t>24</a:t>
            </a:fld>
            <a:endParaRPr lang="en-US"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noRot="1" noChangeAspect="1"/>
          </p:cNvSpPr>
          <p:nvPr>
            <p:ph type="sldImg"/>
          </p:nvPr>
        </p:nvSpPr>
        <p:spPr>
          <a:xfrm>
            <a:off x="685800" y="1143000"/>
            <a:ext cx="5486400" cy="3086100"/>
          </a:xfrm>
          <a:prstGeom prst="rect">
            <a:avLst/>
          </a:prstGeom>
          <a:ln w="0">
            <a:noFill/>
          </a:ln>
        </p:spPr>
      </p:sp>
      <p:sp>
        <p:nvSpPr>
          <p:cNvPr id="32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328" name="PlaceHolder 3"/>
          <p:cNvSpPr>
            <a:spLocks noGrp="1"/>
          </p:cNvSpPr>
          <p:nvPr>
            <p:ph type="sldNum" idx="33"/>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FEAA836C-334E-4A35-A4B1-8E11332293E6}" type="slidenum">
              <a:rPr lang="en-DK" sz="1200" b="0" strike="noStrike" spc="-1">
                <a:latin typeface="Times New Roman"/>
              </a:rPr>
              <a:t>25</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noRot="1" noChangeAspect="1"/>
          </p:cNvSpPr>
          <p:nvPr>
            <p:ph type="sldImg"/>
          </p:nvPr>
        </p:nvSpPr>
        <p:spPr>
          <a:xfrm>
            <a:off x="88920" y="744480"/>
            <a:ext cx="6619680" cy="3723840"/>
          </a:xfrm>
          <a:prstGeom prst="rect">
            <a:avLst/>
          </a:prstGeom>
          <a:ln w="0">
            <a:noFill/>
          </a:ln>
        </p:spPr>
      </p:sp>
      <p:sp>
        <p:nvSpPr>
          <p:cNvPr id="279" name="PlaceHolder 2"/>
          <p:cNvSpPr>
            <a:spLocks noGrp="1"/>
          </p:cNvSpPr>
          <p:nvPr>
            <p:ph type="body"/>
          </p:nvPr>
        </p:nvSpPr>
        <p:spPr>
          <a:xfrm>
            <a:off x="679320" y="4716360"/>
            <a:ext cx="5438520" cy="4465080"/>
          </a:xfrm>
          <a:prstGeom prst="rect">
            <a:avLst/>
          </a:prstGeom>
          <a:noFill/>
          <a:ln w="0">
            <a:noFill/>
          </a:ln>
        </p:spPr>
        <p:txBody>
          <a:bodyPr anchor="t">
            <a:noAutofit/>
          </a:bodyPr>
          <a:lstStyle/>
          <a:p>
            <a:pPr marL="441000" indent="-306360">
              <a:lnSpc>
                <a:spcPct val="100000"/>
              </a:lnSpc>
              <a:buClr>
                <a:srgbClr val="000000"/>
              </a:buClr>
              <a:buFont typeface="StarSymbol"/>
              <a:buChar char="-"/>
            </a:pPr>
            <a:r>
              <a:rPr lang="en-US" sz="2000" b="0" strike="noStrike" spc="-1">
                <a:latin typeface="Arial"/>
              </a:rPr>
              <a:t>direct publishing after straightforward software analysis </a:t>
            </a:r>
          </a:p>
          <a:p>
            <a:pPr marL="441000" indent="-306360">
              <a:lnSpc>
                <a:spcPct val="100000"/>
              </a:lnSpc>
              <a:buClr>
                <a:srgbClr val="000000"/>
              </a:buClr>
              <a:buFont typeface="StarSymbol"/>
              <a:buChar char="-"/>
            </a:pPr>
            <a:r>
              <a:rPr lang="en-US" sz="2000" b="0" strike="noStrike" spc="-1">
                <a:latin typeface="Arial"/>
              </a:rPr>
              <a:t>“One-Tool-Solution” for every type of experiment</a:t>
            </a:r>
          </a:p>
          <a:p>
            <a:pPr marL="441000" indent="-306360">
              <a:lnSpc>
                <a:spcPct val="100000"/>
              </a:lnSpc>
              <a:buClr>
                <a:srgbClr val="000000"/>
              </a:buClr>
              <a:buFont typeface="StarSymbol"/>
              <a:buChar char="-"/>
            </a:pPr>
            <a:r>
              <a:rPr lang="en-US" sz="2000" b="0" strike="noStrike" spc="-1">
                <a:latin typeface="Arial"/>
              </a:rPr>
              <a:t>the workflow should replace most of the informatics part of the methods section (a zip in addition to the “Excel” results)</a:t>
            </a:r>
          </a:p>
          <a:p>
            <a:pPr>
              <a:lnSpc>
                <a:spcPct val="100000"/>
              </a:lnSpc>
              <a:buNone/>
              <a:tabLst>
                <a:tab pos="0" algn="l"/>
              </a:tabLst>
            </a:pPr>
            <a:endParaRPr lang="en-US" sz="2000" b="0" strike="noStrike" spc="-1">
              <a:latin typeface="Arial"/>
            </a:endParaRPr>
          </a:p>
        </p:txBody>
      </p:sp>
      <p:sp>
        <p:nvSpPr>
          <p:cNvPr id="280" name="PlaceHolder 3"/>
          <p:cNvSpPr>
            <a:spLocks noGrp="1"/>
          </p:cNvSpPr>
          <p:nvPr>
            <p:ph type="sldNum" idx="17"/>
          </p:nvPr>
        </p:nvSpPr>
        <p:spPr>
          <a:xfrm>
            <a:off x="3848760" y="9427680"/>
            <a:ext cx="2947320" cy="49680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Trebuchet MS"/>
                <a:ea typeface="Trebuchet MS"/>
              </a:defRPr>
            </a:lvl1pPr>
          </a:lstStyle>
          <a:p>
            <a:pPr algn="r">
              <a:lnSpc>
                <a:spcPct val="100000"/>
              </a:lnSpc>
              <a:buNone/>
            </a:pPr>
            <a:fld id="{2C438A43-EB64-4FC0-9EB7-D82BD42E32A9}" type="slidenum">
              <a:rPr lang="en-US" sz="1200" b="0" strike="noStrike" spc="-1">
                <a:solidFill>
                  <a:srgbClr val="000000"/>
                </a:solidFill>
                <a:latin typeface="Trebuchet MS"/>
                <a:ea typeface="Trebuchet MS"/>
              </a:rPr>
              <a:t>3</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laceHolder 1"/>
          <p:cNvSpPr>
            <a:spLocks noGrp="1" noRot="1" noChangeAspect="1"/>
          </p:cNvSpPr>
          <p:nvPr>
            <p:ph type="sldImg"/>
          </p:nvPr>
        </p:nvSpPr>
        <p:spPr>
          <a:xfrm>
            <a:off x="138240" y="768240"/>
            <a:ext cx="6822720" cy="3838320"/>
          </a:xfrm>
          <a:prstGeom prst="rect">
            <a:avLst/>
          </a:prstGeom>
          <a:ln w="0">
            <a:noFill/>
          </a:ln>
        </p:spPr>
      </p:sp>
      <p:sp>
        <p:nvSpPr>
          <p:cNvPr id="282" name="PlaceHolder 2"/>
          <p:cNvSpPr>
            <a:spLocks noGrp="1"/>
          </p:cNvSpPr>
          <p:nvPr>
            <p:ph type="body"/>
          </p:nvPr>
        </p:nvSpPr>
        <p:spPr>
          <a:xfrm>
            <a:off x="709560" y="4862520"/>
            <a:ext cx="5679720" cy="4603320"/>
          </a:xfrm>
          <a:prstGeom prst="rect">
            <a:avLst/>
          </a:prstGeom>
          <a:noFill/>
          <a:ln w="0">
            <a:noFill/>
          </a:ln>
        </p:spPr>
        <p:txBody>
          <a:bodyPr lIns="94680" tIns="47520" rIns="94680" bIns="47520" anchor="t">
            <a:noAutofit/>
          </a:bodyPr>
          <a:lstStyle/>
          <a:p>
            <a:pPr>
              <a:lnSpc>
                <a:spcPct val="100000"/>
              </a:lnSpc>
              <a:spcBef>
                <a:spcPts val="360"/>
              </a:spcBef>
              <a:buNone/>
              <a:tabLst>
                <a:tab pos="0" algn="l"/>
              </a:tabLst>
            </a:pPr>
            <a:r>
              <a:rPr lang="de-DE" sz="2000" b="0" strike="noStrike" spc="-1">
                <a:latin typeface="Arial"/>
              </a:rPr>
              <a:t>To understand OpenMS we need to understand </a:t>
            </a:r>
            <a:endParaRPr lang="en-US" sz="2000" b="0" strike="noStrike" spc="-1">
              <a:latin typeface="Arial"/>
            </a:endParaRPr>
          </a:p>
        </p:txBody>
      </p:sp>
      <p:sp>
        <p:nvSpPr>
          <p:cNvPr id="283" name="PlaceHolder 3"/>
          <p:cNvSpPr>
            <a:spLocks noGrp="1"/>
          </p:cNvSpPr>
          <p:nvPr>
            <p:ph type="sldNum" idx="18"/>
          </p:nvPr>
        </p:nvSpPr>
        <p:spPr>
          <a:xfrm>
            <a:off x="4019400" y="9720360"/>
            <a:ext cx="3078000" cy="512280"/>
          </a:xfrm>
          <a:prstGeom prst="rect">
            <a:avLst/>
          </a:prstGeom>
          <a:noFill/>
          <a:ln w="0">
            <a:noFill/>
          </a:ln>
        </p:spPr>
        <p:txBody>
          <a:bodyPr lIns="94680" tIns="47520" rIns="94680" bIns="47520" anchor="b">
            <a:noAutofit/>
          </a:bodyPr>
          <a:lstStyle>
            <a:lvl1pPr algn="r">
              <a:lnSpc>
                <a:spcPct val="100000"/>
              </a:lnSpc>
              <a:buNone/>
              <a:tabLst>
                <a:tab pos="0" algn="l"/>
              </a:tabLst>
              <a:defRPr lang="en-US" sz="1200" b="0" strike="noStrike" spc="-1">
                <a:solidFill>
                  <a:srgbClr val="000000"/>
                </a:solidFill>
                <a:latin typeface="+mn-lt"/>
                <a:ea typeface="+mn-ea"/>
              </a:defRPr>
            </a:lvl1pPr>
          </a:lstStyle>
          <a:p>
            <a:pPr algn="r">
              <a:lnSpc>
                <a:spcPct val="100000"/>
              </a:lnSpc>
              <a:buNone/>
              <a:tabLst>
                <a:tab pos="0" algn="l"/>
              </a:tabLst>
            </a:pPr>
            <a:fld id="{2E8FA805-4B72-42B7-A729-4A24CE58FE30}" type="slidenum">
              <a:rPr lang="en-US" sz="1200" b="0" strike="noStrike" spc="-1">
                <a:solidFill>
                  <a:srgbClr val="000000"/>
                </a:solidFill>
                <a:latin typeface="+mn-lt"/>
                <a:ea typeface="+mn-ea"/>
              </a:rPr>
              <a:t>7</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noRot="1" noChangeAspect="1"/>
          </p:cNvSpPr>
          <p:nvPr>
            <p:ph type="sldImg"/>
          </p:nvPr>
        </p:nvSpPr>
        <p:spPr>
          <a:xfrm>
            <a:off x="138240" y="768240"/>
            <a:ext cx="6822720" cy="3838320"/>
          </a:xfrm>
          <a:prstGeom prst="rect">
            <a:avLst/>
          </a:prstGeom>
          <a:ln w="0">
            <a:noFill/>
          </a:ln>
        </p:spPr>
      </p:sp>
      <p:sp>
        <p:nvSpPr>
          <p:cNvPr id="285" name="PlaceHolder 2"/>
          <p:cNvSpPr>
            <a:spLocks noGrp="1"/>
          </p:cNvSpPr>
          <p:nvPr>
            <p:ph type="body"/>
          </p:nvPr>
        </p:nvSpPr>
        <p:spPr>
          <a:xfrm>
            <a:off x="709560" y="4862520"/>
            <a:ext cx="5679720" cy="4603320"/>
          </a:xfrm>
          <a:prstGeom prst="rect">
            <a:avLst/>
          </a:prstGeom>
          <a:noFill/>
          <a:ln w="0">
            <a:noFill/>
          </a:ln>
        </p:spPr>
        <p:txBody>
          <a:bodyPr lIns="94680" tIns="47520" rIns="94680" bIns="47520" anchor="t">
            <a:noAutofit/>
          </a:bodyPr>
          <a:lstStyle/>
          <a:p>
            <a:pPr>
              <a:lnSpc>
                <a:spcPct val="110000"/>
              </a:lnSpc>
              <a:spcBef>
                <a:spcPts val="400"/>
              </a:spcBef>
              <a:buNone/>
              <a:tabLst>
                <a:tab pos="0" algn="l"/>
              </a:tabLst>
            </a:pPr>
            <a:r>
              <a:rPr lang="en-US" sz="2400" b="0" strike="noStrike" spc="-1">
                <a:latin typeface="Arial"/>
              </a:rPr>
              <a:t>Many workflow systems exist with different characteristics: </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Standalone, server-based or both</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Different levels of visualization of the workflows (from scripts only to  visually construct- and configurable with interactive outputs)</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Different executors for various compute environments </a:t>
            </a:r>
            <a:br>
              <a:rPr sz="1800"/>
            </a:br>
            <a:r>
              <a:rPr lang="en-US" sz="1800" b="0" strike="noStrike" spc="-1">
                <a:latin typeface="Arial"/>
              </a:rPr>
              <a:t>(local, container, cloud, HPC scheduler)</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Workflow execution only vs. full integration platform</a:t>
            </a:r>
          </a:p>
          <a:p>
            <a:pPr>
              <a:lnSpc>
                <a:spcPct val="110000"/>
              </a:lnSpc>
              <a:spcBef>
                <a:spcPts val="281"/>
              </a:spcBef>
              <a:buNone/>
              <a:tabLst>
                <a:tab pos="0" algn="l"/>
              </a:tabLst>
            </a:pPr>
            <a:endParaRPr lang="en-US" sz="1200" b="0" strike="noStrike" spc="-1">
              <a:latin typeface="Arial"/>
            </a:endParaRPr>
          </a:p>
          <a:p>
            <a:pPr>
              <a:lnSpc>
                <a:spcPct val="100000"/>
              </a:lnSpc>
              <a:spcBef>
                <a:spcPts val="641"/>
              </a:spcBef>
              <a:buNone/>
              <a:tabLst>
                <a:tab pos="0" algn="l"/>
              </a:tabLst>
            </a:pPr>
            <a:r>
              <a:rPr lang="en-US" sz="1200" b="0" strike="noStrike" spc="-1">
                <a:latin typeface="Arial"/>
              </a:rPr>
              <a:t>Galaxy Great for:</a:t>
            </a:r>
          </a:p>
          <a:p>
            <a:pPr marL="457200" indent="-343080">
              <a:lnSpc>
                <a:spcPct val="100000"/>
              </a:lnSpc>
              <a:spcBef>
                <a:spcPts val="641"/>
              </a:spcBef>
              <a:buClr>
                <a:srgbClr val="000000"/>
              </a:buClr>
              <a:buFont typeface="Arial"/>
              <a:buChar char="•"/>
              <a:tabLst>
                <a:tab pos="0" algn="l"/>
              </a:tabLst>
            </a:pPr>
            <a:r>
              <a:rPr lang="en-US" sz="1200" b="0" strike="noStrike" spc="-1">
                <a:latin typeface="Arial"/>
              </a:rPr>
              <a:t>Integration created by Matthias Bernt, UFZ Leipzig</a:t>
            </a:r>
          </a:p>
          <a:p>
            <a:pPr>
              <a:lnSpc>
                <a:spcPct val="100000"/>
              </a:lnSpc>
              <a:buNone/>
              <a:tabLst>
                <a:tab pos="0" algn="l"/>
              </a:tabLst>
            </a:pPr>
            <a:r>
              <a:rPr lang="en-US" sz="1200" b="0" strike="noStrike" spc="-1">
                <a:latin typeface="Arial"/>
              </a:rPr>
              <a:t>Stable workflows that only use tools of an OpenMS release (current 2.6.0)</a:t>
            </a:r>
          </a:p>
          <a:p>
            <a:pPr marL="457200" indent="-343080">
              <a:lnSpc>
                <a:spcPct val="100000"/>
              </a:lnSpc>
              <a:buClr>
                <a:srgbClr val="000000"/>
              </a:buClr>
              <a:buFont typeface="Arial"/>
              <a:buChar char="•"/>
              <a:tabLst>
                <a:tab pos="0" algn="l"/>
              </a:tabLst>
            </a:pPr>
            <a:r>
              <a:rPr lang="en-US" sz="1200" b="0" strike="noStrike" spc="-1">
                <a:latin typeface="Arial"/>
              </a:rPr>
              <a:t>Promoting tools without having users install OpenMS </a:t>
            </a:r>
            <a:br>
              <a:rPr sz="1200"/>
            </a:br>
            <a:r>
              <a:rPr lang="en-US" sz="1200" b="0" strike="noStrike" spc="-1">
                <a:latin typeface="Arial"/>
              </a:rPr>
              <a:t>Why not try out our Protein-Protein cross-linking tool?</a:t>
            </a:r>
          </a:p>
          <a:p>
            <a:pPr>
              <a:lnSpc>
                <a:spcPct val="100000"/>
              </a:lnSpc>
              <a:buNone/>
              <a:tabLst>
                <a:tab pos="0" algn="l"/>
              </a:tabLst>
            </a:pPr>
            <a:r>
              <a:rPr lang="en-US" sz="1200" b="0" strike="noStrike" spc="-1">
                <a:latin typeface="Arial"/>
              </a:rPr>
              <a:t>Getting compute infrastructure for free at https://usegalaxy.eu/</a:t>
            </a:r>
          </a:p>
          <a:p>
            <a:pPr>
              <a:lnSpc>
                <a:spcPct val="100000"/>
              </a:lnSpc>
              <a:spcBef>
                <a:spcPts val="360"/>
              </a:spcBef>
              <a:buNone/>
              <a:tabLst>
                <a:tab pos="0" algn="l"/>
              </a:tabLst>
            </a:pPr>
            <a:endParaRPr lang="en-US" sz="1200" b="0" strike="noStrike" spc="-1">
              <a:latin typeface="Arial"/>
            </a:endParaRPr>
          </a:p>
        </p:txBody>
      </p:sp>
      <p:sp>
        <p:nvSpPr>
          <p:cNvPr id="286" name="PlaceHolder 3"/>
          <p:cNvSpPr>
            <a:spLocks noGrp="1"/>
          </p:cNvSpPr>
          <p:nvPr>
            <p:ph type="sldNum" idx="19"/>
          </p:nvPr>
        </p:nvSpPr>
        <p:spPr>
          <a:xfrm>
            <a:off x="4019400" y="9720360"/>
            <a:ext cx="3078000" cy="512280"/>
          </a:xfrm>
          <a:prstGeom prst="rect">
            <a:avLst/>
          </a:prstGeom>
          <a:noFill/>
          <a:ln w="0">
            <a:noFill/>
          </a:ln>
        </p:spPr>
        <p:txBody>
          <a:bodyPr lIns="94680" tIns="47520" rIns="94680" bIns="47520" anchor="b">
            <a:noAutofit/>
          </a:bodyPr>
          <a:lstStyle>
            <a:lvl1pPr algn="r">
              <a:lnSpc>
                <a:spcPct val="100000"/>
              </a:lnSpc>
              <a:buNone/>
              <a:tabLst>
                <a:tab pos="0" algn="l"/>
              </a:tabLst>
              <a:defRPr lang="en-US" sz="1200" b="0" strike="noStrike" spc="-1">
                <a:solidFill>
                  <a:srgbClr val="000000"/>
                </a:solidFill>
                <a:latin typeface="+mn-lt"/>
                <a:ea typeface="+mn-ea"/>
              </a:defRPr>
            </a:lvl1pPr>
          </a:lstStyle>
          <a:p>
            <a:pPr algn="r">
              <a:lnSpc>
                <a:spcPct val="100000"/>
              </a:lnSpc>
              <a:buNone/>
              <a:tabLst>
                <a:tab pos="0" algn="l"/>
              </a:tabLst>
            </a:pPr>
            <a:fld id="{7ECCC3C2-1329-43DC-9571-E5FC013B326B}" type="slidenum">
              <a:rPr lang="en-US" sz="1200" b="0" strike="noStrike" spc="-1">
                <a:solidFill>
                  <a:srgbClr val="000000"/>
                </a:solidFill>
                <a:latin typeface="+mn-lt"/>
                <a:ea typeface="+mn-ea"/>
              </a:rPr>
              <a:t>9</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PlaceHolder 1"/>
          <p:cNvSpPr>
            <a:spLocks noGrp="1" noRot="1" noChangeAspect="1"/>
          </p:cNvSpPr>
          <p:nvPr>
            <p:ph type="sldImg"/>
          </p:nvPr>
        </p:nvSpPr>
        <p:spPr>
          <a:xfrm>
            <a:off x="685800" y="1143000"/>
            <a:ext cx="5486400" cy="3086100"/>
          </a:xfrm>
          <a:prstGeom prst="rect">
            <a:avLst/>
          </a:prstGeom>
          <a:ln w="0">
            <a:noFill/>
          </a:ln>
        </p:spPr>
      </p:sp>
      <p:sp>
        <p:nvSpPr>
          <p:cNvPr id="288"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89"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666437D3-3715-4C81-B97F-6DBB4D992E8F}" type="slidenum">
              <a:rPr lang="en-DK" sz="1200" b="0" strike="noStrike" spc="-1">
                <a:latin typeface="Times New Roman"/>
              </a:rPr>
              <a:t>10</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laceHolder 1"/>
          <p:cNvSpPr>
            <a:spLocks noGrp="1" noRot="1" noChangeAspect="1"/>
          </p:cNvSpPr>
          <p:nvPr>
            <p:ph type="sldImg"/>
          </p:nvPr>
        </p:nvSpPr>
        <p:spPr>
          <a:xfrm>
            <a:off x="685800" y="1143000"/>
            <a:ext cx="5486400" cy="3086100"/>
          </a:xfrm>
          <a:prstGeom prst="rect">
            <a:avLst/>
          </a:prstGeom>
          <a:ln w="0">
            <a:noFill/>
          </a:ln>
        </p:spPr>
      </p:sp>
      <p:sp>
        <p:nvSpPr>
          <p:cNvPr id="29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92"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C6202D37-6E93-47A6-BB10-B64C053F0D1F}" type="slidenum">
              <a:rPr lang="en-DK" sz="1200" b="0" strike="noStrike" spc="-1">
                <a:latin typeface="Times New Roman"/>
              </a:rPr>
              <a:t>11</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noRot="1" noChangeAspect="1"/>
          </p:cNvSpPr>
          <p:nvPr>
            <p:ph type="sldImg"/>
          </p:nvPr>
        </p:nvSpPr>
        <p:spPr>
          <a:xfrm>
            <a:off x="685800" y="1143000"/>
            <a:ext cx="5486400" cy="3086100"/>
          </a:xfrm>
          <a:prstGeom prst="rect">
            <a:avLst/>
          </a:prstGeom>
          <a:ln w="0">
            <a:noFill/>
          </a:ln>
        </p:spPr>
      </p:sp>
      <p:sp>
        <p:nvSpPr>
          <p:cNvPr id="29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DK" sz="2000" b="0" strike="noStrike" spc="-1" dirty="0">
                <a:latin typeface="Arial"/>
              </a:rPr>
              <a:t>Hi</a:t>
            </a:r>
          </a:p>
          <a:p>
            <a:pPr>
              <a:lnSpc>
                <a:spcPct val="100000"/>
              </a:lnSpc>
              <a:buNone/>
              <a:tabLst>
                <a:tab pos="0" algn="l"/>
              </a:tabLst>
            </a:pPr>
            <a:r>
              <a:rPr lang="en-DK" sz="2000" b="0" strike="noStrike" spc="-1" dirty="0">
                <a:latin typeface="Arial"/>
              </a:rPr>
              <a:t>Efi</a:t>
            </a:r>
          </a:p>
          <a:p>
            <a:pPr>
              <a:lnSpc>
                <a:spcPct val="100000"/>
              </a:lnSpc>
              <a:buNone/>
              <a:tabLst>
                <a:tab pos="0" algn="l"/>
              </a:tabLst>
            </a:pPr>
            <a:r>
              <a:rPr lang="en-GB" sz="2000" b="0" strike="noStrike" spc="-1" dirty="0">
                <a:latin typeface="Arial"/>
              </a:rPr>
              <a:t>N</a:t>
            </a:r>
            <a:r>
              <a:rPr lang="en-DK" sz="2000" b="0" strike="noStrike" spc="-1" dirty="0">
                <a:latin typeface="Arial"/>
              </a:rPr>
              <a:t>ot affiliated with OpenMS</a:t>
            </a:r>
          </a:p>
          <a:p>
            <a:pPr>
              <a:lnSpc>
                <a:spcPct val="100000"/>
              </a:lnSpc>
              <a:buNone/>
              <a:tabLst>
                <a:tab pos="0" algn="l"/>
              </a:tabLst>
            </a:pPr>
            <a:r>
              <a:rPr lang="en-DK" sz="2000" b="0" strike="noStrike" spc="-1" dirty="0">
                <a:latin typeface="Arial"/>
              </a:rPr>
              <a:t>How did I end up here? </a:t>
            </a:r>
          </a:p>
          <a:p>
            <a:pPr>
              <a:lnSpc>
                <a:spcPct val="100000"/>
              </a:lnSpc>
              <a:buNone/>
              <a:tabLst>
                <a:tab pos="0" algn="l"/>
              </a:tabLst>
            </a:pPr>
            <a:r>
              <a:rPr lang="en-DK" sz="2000" b="0" strike="noStrike" spc="-1" dirty="0">
                <a:latin typeface="Arial"/>
              </a:rPr>
              <a:t>Project..</a:t>
            </a:r>
          </a:p>
          <a:p>
            <a:pPr>
              <a:lnSpc>
                <a:spcPct val="100000"/>
              </a:lnSpc>
              <a:buNone/>
              <a:tabLst>
                <a:tab pos="0" algn="l"/>
              </a:tabLst>
            </a:pPr>
            <a:r>
              <a:rPr lang="en-DK" sz="2000" b="0" strike="noStrike" spc="-1" dirty="0">
                <a:latin typeface="Arial"/>
              </a:rPr>
              <a:t>1250 raw data</a:t>
            </a:r>
            <a:endParaRPr lang="en-US" sz="2000" b="0" strike="noStrike" spc="-1" dirty="0">
              <a:latin typeface="Arial"/>
            </a:endParaRPr>
          </a:p>
          <a:p>
            <a:pPr>
              <a:lnSpc>
                <a:spcPct val="100000"/>
              </a:lnSpc>
              <a:buNone/>
              <a:tabLst>
                <a:tab pos="0" algn="l"/>
              </a:tabLst>
            </a:pPr>
            <a:endParaRPr lang="en-US" sz="2000" b="0" strike="noStrike" spc="-1" dirty="0">
              <a:latin typeface="Arial"/>
            </a:endParaRPr>
          </a:p>
        </p:txBody>
      </p:sp>
      <p:sp>
        <p:nvSpPr>
          <p:cNvPr id="295"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D2314DDB-B39D-40B9-AA2E-5E0267999F43}" type="slidenum">
              <a:rPr lang="en-DK" sz="1200" b="0" strike="noStrike" spc="-1">
                <a:latin typeface="Times New Roman"/>
              </a:rPr>
              <a:t>12</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PlaceHolder 1"/>
          <p:cNvSpPr>
            <a:spLocks noGrp="1" noRot="1" noChangeAspect="1"/>
          </p:cNvSpPr>
          <p:nvPr>
            <p:ph type="sldImg"/>
          </p:nvPr>
        </p:nvSpPr>
        <p:spPr>
          <a:xfrm>
            <a:off x="685800" y="1143000"/>
            <a:ext cx="5486400" cy="3086100"/>
          </a:xfrm>
          <a:prstGeom prst="rect">
            <a:avLst/>
          </a:prstGeom>
          <a:ln w="0">
            <a:noFill/>
          </a:ln>
        </p:spPr>
      </p:sp>
      <p:sp>
        <p:nvSpPr>
          <p:cNvPr id="29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28600" indent="-228600">
              <a:lnSpc>
                <a:spcPct val="100000"/>
              </a:lnSpc>
              <a:buClr>
                <a:srgbClr val="000000"/>
              </a:buClr>
              <a:buFont typeface="StarSymbol"/>
              <a:buAutoNum type="arabicPeriod"/>
            </a:pPr>
            <a:r>
              <a:rPr lang="en-DK" sz="2000" b="0" strike="noStrike" spc="-1" dirty="0">
                <a:latin typeface="Arial"/>
              </a:rPr>
              <a:t>PREPROCESSING: most common step for metabolomics data processing : a series of</a:t>
            </a:r>
            <a:r>
              <a:rPr lang="da-DK" sz="2000" b="0" strike="noStrike" spc="-1" dirty="0">
                <a:latin typeface="Arial"/>
              </a:rPr>
              <a:t> </a:t>
            </a:r>
            <a:r>
              <a:rPr lang="da-DK" sz="2000" b="0" strike="noStrike" spc="-1" dirty="0" err="1">
                <a:latin typeface="Arial"/>
              </a:rPr>
              <a:t>algorithms</a:t>
            </a:r>
            <a:r>
              <a:rPr lang="da-DK" sz="2000" b="0" strike="noStrike" spc="-1" dirty="0">
                <a:latin typeface="Arial"/>
              </a:rPr>
              <a:t> </a:t>
            </a:r>
            <a:r>
              <a:rPr lang="da-DK" sz="2000" b="0" strike="noStrike" spc="-1" dirty="0" err="1">
                <a:latin typeface="Arial"/>
              </a:rPr>
              <a:t>that</a:t>
            </a:r>
            <a:r>
              <a:rPr lang="da-DK" sz="2000" b="0" strike="noStrike" spc="-1" dirty="0">
                <a:latin typeface="Arial"/>
              </a:rPr>
              <a:t> </a:t>
            </a:r>
            <a:r>
              <a:rPr lang="da-DK" sz="2000" b="0" strike="noStrike" spc="-1" dirty="0" err="1">
                <a:latin typeface="Arial"/>
              </a:rPr>
              <a:t>convert</a:t>
            </a:r>
            <a:r>
              <a:rPr lang="da-DK" sz="2000" b="0" strike="noStrike" spc="-1" dirty="0">
                <a:latin typeface="Arial"/>
              </a:rPr>
              <a:t> </a:t>
            </a:r>
            <a:r>
              <a:rPr lang="da-DK" sz="2000" b="0" strike="noStrike" spc="-1" dirty="0" err="1">
                <a:latin typeface="Arial"/>
              </a:rPr>
              <a:t>your</a:t>
            </a:r>
            <a:r>
              <a:rPr lang="da-DK" sz="2000" b="0" strike="noStrike" spc="-1" dirty="0">
                <a:latin typeface="Arial"/>
              </a:rPr>
              <a:t> </a:t>
            </a:r>
            <a:r>
              <a:rPr lang="da-DK" sz="2000" b="0" strike="noStrike" spc="-1" dirty="0" err="1">
                <a:latin typeface="Arial"/>
              </a:rPr>
              <a:t>raw</a:t>
            </a:r>
            <a:r>
              <a:rPr lang="da-DK" sz="2000" b="0" strike="noStrike" spc="-1" dirty="0">
                <a:latin typeface="Arial"/>
              </a:rPr>
              <a:t> data to a </a:t>
            </a:r>
            <a:r>
              <a:rPr lang="da-DK" sz="2000" b="0" strike="noStrike" spc="-1" dirty="0" err="1">
                <a:latin typeface="Arial"/>
              </a:rPr>
              <a:t>table</a:t>
            </a:r>
            <a:r>
              <a:rPr lang="da-DK" sz="2000" b="0" strike="noStrike" spc="-1" dirty="0">
                <a:latin typeface="Arial"/>
              </a:rPr>
              <a:t> of </a:t>
            </a:r>
            <a:r>
              <a:rPr lang="da-DK" sz="2000" b="0" strike="noStrike" spc="-1" dirty="0" err="1">
                <a:latin typeface="Arial"/>
              </a:rPr>
              <a:t>metabolic</a:t>
            </a:r>
            <a:r>
              <a:rPr lang="da-DK" sz="2000" b="0" strike="noStrike" spc="-1" dirty="0">
                <a:latin typeface="Arial"/>
              </a:rPr>
              <a:t> features</a:t>
            </a:r>
            <a:endParaRPr lang="en-US" sz="1200" b="0" strike="noStrike" spc="-1" dirty="0">
              <a:latin typeface="Arial"/>
            </a:endParaRPr>
          </a:p>
          <a:p>
            <a:pPr>
              <a:lnSpc>
                <a:spcPct val="100000"/>
              </a:lnSpc>
              <a:buNone/>
            </a:pPr>
            <a:endParaRPr lang="en-US" sz="1200" b="0" strike="noStrike" spc="-1" dirty="0">
              <a:latin typeface="Arial"/>
            </a:endParaRPr>
          </a:p>
          <a:p>
            <a:pPr>
              <a:lnSpc>
                <a:spcPct val="100000"/>
              </a:lnSpc>
              <a:buNone/>
            </a:pPr>
            <a:endParaRPr lang="en-US" sz="1200" b="0" strike="noStrike" spc="-1" dirty="0">
              <a:latin typeface="Arial"/>
            </a:endParaRPr>
          </a:p>
          <a:p>
            <a:pPr>
              <a:lnSpc>
                <a:spcPct val="100000"/>
              </a:lnSpc>
              <a:buNone/>
            </a:pPr>
            <a:endParaRPr lang="en-US" sz="1200" b="0" strike="noStrike" spc="-1" dirty="0">
              <a:latin typeface="Arial"/>
            </a:endParaRPr>
          </a:p>
        </p:txBody>
      </p:sp>
      <p:sp>
        <p:nvSpPr>
          <p:cNvPr id="298"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14308F6C-6379-4A91-B2F8-82A7B30DA0E8}" type="slidenum">
              <a:rPr lang="en-DK" sz="1200" b="0" strike="noStrike" spc="-1">
                <a:latin typeface="Times New Roman"/>
              </a:rPr>
              <a:t>13</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aceHolder 1"/>
          <p:cNvSpPr>
            <a:spLocks noGrp="1" noRot="1" noChangeAspect="1"/>
          </p:cNvSpPr>
          <p:nvPr>
            <p:ph type="sldImg"/>
          </p:nvPr>
        </p:nvSpPr>
        <p:spPr>
          <a:xfrm>
            <a:off x="685800" y="1143000"/>
            <a:ext cx="5486400" cy="3086100"/>
          </a:xfrm>
          <a:prstGeom prst="rect">
            <a:avLst/>
          </a:prstGeom>
          <a:ln w="0">
            <a:noFill/>
          </a:ln>
        </p:spPr>
      </p:sp>
      <p:sp>
        <p:nvSpPr>
          <p:cNvPr id="300" name="PlaceHolder 2"/>
          <p:cNvSpPr>
            <a:spLocks noGrp="1"/>
          </p:cNvSpPr>
          <p:nvPr>
            <p:ph type="body"/>
          </p:nvPr>
        </p:nvSpPr>
        <p:spPr>
          <a:xfrm>
            <a:off x="685800" y="4400640"/>
            <a:ext cx="5486040" cy="3600000"/>
          </a:xfrm>
          <a:prstGeom prst="rect">
            <a:avLst/>
          </a:prstGeom>
          <a:noFill/>
          <a:ln w="0">
            <a:noFill/>
          </a:ln>
        </p:spPr>
        <p:txBody>
          <a:bodyPr anchor="t">
            <a:noAutofit/>
          </a:bodyPr>
          <a:lstStyle/>
          <a:p>
            <a:r>
              <a:rPr lang="en-US" sz="2000" b="0" strike="noStrike" spc="-1" dirty="0">
                <a:latin typeface="Arial"/>
              </a:rPr>
              <a:t>I will introduce all the algorithms before the hands-on part</a:t>
            </a:r>
          </a:p>
          <a:p>
            <a:endParaRPr lang="en-US" sz="2000" b="0" strike="noStrike" spc="-1" dirty="0">
              <a:latin typeface="Arial"/>
            </a:endParaRPr>
          </a:p>
          <a:p>
            <a:r>
              <a:rPr lang="en-US" sz="2000" b="0" strike="noStrike" spc="-1" dirty="0">
                <a:latin typeface="Arial"/>
              </a:rPr>
              <a:t>Centroid </a:t>
            </a:r>
            <a:r>
              <a:rPr lang="en-US" sz="2000" b="0" strike="noStrike" spc="-1" dirty="0" err="1">
                <a:latin typeface="Arial"/>
              </a:rPr>
              <a:t>mzML</a:t>
            </a:r>
            <a:r>
              <a:rPr lang="en-US" sz="2000" b="0" strike="noStrike" spc="-1" dirty="0">
                <a:latin typeface="Arial"/>
              </a:rPr>
              <a:t> – Feature detection (Tomas reminder) – Map Alignment – Feature Linking</a:t>
            </a:r>
          </a:p>
        </p:txBody>
      </p:sp>
      <p:sp>
        <p:nvSpPr>
          <p:cNvPr id="301"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37C21E9-51A8-4A05-8ECE-2792173AA362}" type="slidenum">
              <a:rPr lang="en-US" sz="1200" b="0" strike="noStrike" spc="-1">
                <a:latin typeface="Times New Roman"/>
              </a:rPr>
              <a:t>14</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0D538E98-522B-4C6D-AE77-C48A8FC7602A}"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p:nvPr>
        </p:nvSpPr>
        <p:spPr>
          <a:xfrm>
            <a:off x="1774800" y="112464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5" name="PlaceHolder 3"/>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3C6AFD23-EAF3-4D29-8D6E-D42317FA6116}"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8"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9"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0" name="PlaceHolder 5"/>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543C4D55-D782-4EB6-9F2B-023D954794F8}"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p:nvPr>
        </p:nvSpPr>
        <p:spPr>
          <a:xfrm>
            <a:off x="177480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3" name="PlaceHolder 3"/>
          <p:cNvSpPr>
            <a:spLocks noGrp="1"/>
          </p:cNvSpPr>
          <p:nvPr>
            <p:ph/>
          </p:nvPr>
        </p:nvSpPr>
        <p:spPr>
          <a:xfrm>
            <a:off x="492372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4" name="PlaceHolder 4"/>
          <p:cNvSpPr>
            <a:spLocks noGrp="1"/>
          </p:cNvSpPr>
          <p:nvPr>
            <p:ph/>
          </p:nvPr>
        </p:nvSpPr>
        <p:spPr>
          <a:xfrm>
            <a:off x="807228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5" name="PlaceHolder 5"/>
          <p:cNvSpPr>
            <a:spLocks noGrp="1"/>
          </p:cNvSpPr>
          <p:nvPr>
            <p:ph/>
          </p:nvPr>
        </p:nvSpPr>
        <p:spPr>
          <a:xfrm>
            <a:off x="177480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6" name="PlaceHolder 6"/>
          <p:cNvSpPr>
            <a:spLocks noGrp="1"/>
          </p:cNvSpPr>
          <p:nvPr>
            <p:ph/>
          </p:nvPr>
        </p:nvSpPr>
        <p:spPr>
          <a:xfrm>
            <a:off x="492372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7" name="PlaceHolder 7"/>
          <p:cNvSpPr>
            <a:spLocks noGrp="1"/>
          </p:cNvSpPr>
          <p:nvPr>
            <p:ph/>
          </p:nvPr>
        </p:nvSpPr>
        <p:spPr>
          <a:xfrm>
            <a:off x="807228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C64F6F2D-6454-4445-AB72-3F7BB5444F3B}"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8214030F-5930-406B-AA90-52F09A40BCDC}"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1" name="PlaceHolder 2"/>
          <p:cNvSpPr>
            <a:spLocks noGrp="1"/>
          </p:cNvSpPr>
          <p:nvPr>
            <p:ph type="subTitle"/>
          </p:nvPr>
        </p:nvSpPr>
        <p:spPr>
          <a:xfrm>
            <a:off x="1774800" y="1124640"/>
            <a:ext cx="9313200" cy="5126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2F1FC3EC-BF4F-4F79-9004-B922B4755FD8}"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3" name="PlaceHolder 2"/>
          <p:cNvSpPr>
            <a:spLocks noGrp="1"/>
          </p:cNvSpPr>
          <p:nvPr>
            <p:ph/>
          </p:nvPr>
        </p:nvSpPr>
        <p:spPr>
          <a:xfrm>
            <a:off x="1774800" y="1124640"/>
            <a:ext cx="931320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99D027B6-496A-44C1-863F-5312D5ECB18D}"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6"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9E612816-AFBF-4BD5-991E-E78A2FC99344}"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91CBFE5E-6ED0-4A4A-9C11-38EA2899339C}"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1774800" y="426240"/>
            <a:ext cx="9313200" cy="2028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9C580FF3-F6B4-43EB-BD2A-65C97C7E359B}"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0"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1"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2"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39DA92A5-F5E8-4959-8AE3-355B4BF5B945}"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1774800" y="1124640"/>
            <a:ext cx="9313200" cy="5126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6FE92F52-4C4B-47EC-BD4D-C8159E7B2F3F}"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4"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5"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6" name="PlaceHolder 4"/>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16926E59-E11A-49BF-8E6F-7283A6413860}"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8"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9"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0" name="PlaceHolder 4"/>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72D78FF6-A63C-4DFC-9EC8-B8A0E4CD44A2}"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p:nvPr>
        </p:nvSpPr>
        <p:spPr>
          <a:xfrm>
            <a:off x="1774800" y="112464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3" name="PlaceHolder 3"/>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85BAF738-0089-4CD5-BEF0-A66567D01DDC}"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5"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6"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7"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8" name="PlaceHolder 5"/>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3793E32C-1317-49A1-99F3-A8EB507C29F8}"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0" name="PlaceHolder 2"/>
          <p:cNvSpPr>
            <a:spLocks noGrp="1"/>
          </p:cNvSpPr>
          <p:nvPr>
            <p:ph/>
          </p:nvPr>
        </p:nvSpPr>
        <p:spPr>
          <a:xfrm>
            <a:off x="177480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1" name="PlaceHolder 3"/>
          <p:cNvSpPr>
            <a:spLocks noGrp="1"/>
          </p:cNvSpPr>
          <p:nvPr>
            <p:ph/>
          </p:nvPr>
        </p:nvSpPr>
        <p:spPr>
          <a:xfrm>
            <a:off x="492372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2" name="PlaceHolder 4"/>
          <p:cNvSpPr>
            <a:spLocks noGrp="1"/>
          </p:cNvSpPr>
          <p:nvPr>
            <p:ph/>
          </p:nvPr>
        </p:nvSpPr>
        <p:spPr>
          <a:xfrm>
            <a:off x="807228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3" name="PlaceHolder 5"/>
          <p:cNvSpPr>
            <a:spLocks noGrp="1"/>
          </p:cNvSpPr>
          <p:nvPr>
            <p:ph/>
          </p:nvPr>
        </p:nvSpPr>
        <p:spPr>
          <a:xfrm>
            <a:off x="177480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4" name="PlaceHolder 6"/>
          <p:cNvSpPr>
            <a:spLocks noGrp="1"/>
          </p:cNvSpPr>
          <p:nvPr>
            <p:ph/>
          </p:nvPr>
        </p:nvSpPr>
        <p:spPr>
          <a:xfrm>
            <a:off x="492372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5" name="PlaceHolder 7"/>
          <p:cNvSpPr>
            <a:spLocks noGrp="1"/>
          </p:cNvSpPr>
          <p:nvPr>
            <p:ph/>
          </p:nvPr>
        </p:nvSpPr>
        <p:spPr>
          <a:xfrm>
            <a:off x="807228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4A1123B5-BC6C-4CFB-B6CF-2BB39710FE26}"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5"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6" name="PlaceHolder 2"/>
          <p:cNvSpPr>
            <a:spLocks noGrp="1"/>
          </p:cNvSpPr>
          <p:nvPr>
            <p:ph type="subTitle"/>
          </p:nvPr>
        </p:nvSpPr>
        <p:spPr>
          <a:xfrm>
            <a:off x="1774800" y="1124640"/>
            <a:ext cx="9313200" cy="5126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8" name="PlaceHolder 2"/>
          <p:cNvSpPr>
            <a:spLocks noGrp="1"/>
          </p:cNvSpPr>
          <p:nvPr>
            <p:ph/>
          </p:nvPr>
        </p:nvSpPr>
        <p:spPr>
          <a:xfrm>
            <a:off x="1774800" y="1124640"/>
            <a:ext cx="931320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0"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11"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p:nvPr>
        </p:nvSpPr>
        <p:spPr>
          <a:xfrm>
            <a:off x="1774800" y="1124640"/>
            <a:ext cx="931320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568A3185-F345-49C6-95FB-21A74E24EC1A}"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3" name="PlaceHolder 1"/>
          <p:cNvSpPr>
            <a:spLocks noGrp="1"/>
          </p:cNvSpPr>
          <p:nvPr>
            <p:ph type="subTitle"/>
          </p:nvPr>
        </p:nvSpPr>
        <p:spPr>
          <a:xfrm>
            <a:off x="1774800" y="426240"/>
            <a:ext cx="9313200" cy="2028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5"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16"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17"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9"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0"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1" name="PlaceHolder 4"/>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23"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4"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5" name="PlaceHolder 4"/>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p:nvPr>
        </p:nvSpPr>
        <p:spPr>
          <a:xfrm>
            <a:off x="1774800" y="112464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8" name="PlaceHolder 3"/>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0"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1"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2"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3" name="PlaceHolder 5"/>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5" name="PlaceHolder 2"/>
          <p:cNvSpPr>
            <a:spLocks noGrp="1"/>
          </p:cNvSpPr>
          <p:nvPr>
            <p:ph/>
          </p:nvPr>
        </p:nvSpPr>
        <p:spPr>
          <a:xfrm>
            <a:off x="177480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6" name="PlaceHolder 3"/>
          <p:cNvSpPr>
            <a:spLocks noGrp="1"/>
          </p:cNvSpPr>
          <p:nvPr>
            <p:ph/>
          </p:nvPr>
        </p:nvSpPr>
        <p:spPr>
          <a:xfrm>
            <a:off x="492372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7" name="PlaceHolder 4"/>
          <p:cNvSpPr>
            <a:spLocks noGrp="1"/>
          </p:cNvSpPr>
          <p:nvPr>
            <p:ph/>
          </p:nvPr>
        </p:nvSpPr>
        <p:spPr>
          <a:xfrm>
            <a:off x="807228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8" name="PlaceHolder 5"/>
          <p:cNvSpPr>
            <a:spLocks noGrp="1"/>
          </p:cNvSpPr>
          <p:nvPr>
            <p:ph/>
          </p:nvPr>
        </p:nvSpPr>
        <p:spPr>
          <a:xfrm>
            <a:off x="177480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9" name="PlaceHolder 6"/>
          <p:cNvSpPr>
            <a:spLocks noGrp="1"/>
          </p:cNvSpPr>
          <p:nvPr>
            <p:ph/>
          </p:nvPr>
        </p:nvSpPr>
        <p:spPr>
          <a:xfrm>
            <a:off x="492372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40" name="PlaceHolder 7"/>
          <p:cNvSpPr>
            <a:spLocks noGrp="1"/>
          </p:cNvSpPr>
          <p:nvPr>
            <p:ph/>
          </p:nvPr>
        </p:nvSpPr>
        <p:spPr>
          <a:xfrm>
            <a:off x="807228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8"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FE2EAF37-EC5B-4022-991E-1F1F46F01D8E}"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207880F6-3F0A-4FE5-A012-CD4E35C0C965}"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1774800" y="426240"/>
            <a:ext cx="9313200" cy="2028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5CA99509-405F-4C33-83EB-8FA7A6BB77A6}"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3"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4"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881A8AF-F4A6-4F4C-8E63-E8392E497010}"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7"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8" name="PlaceHolder 4"/>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057468FD-4985-4E34-9925-AEC2F975343F}"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1"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2" name="PlaceHolder 4"/>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CAE44B93-8BA6-498D-B636-D92DEF2783E2}"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Logo color"/>
          <p:cNvSpPr/>
          <p:nvPr/>
        </p:nvSpPr>
        <p:spPr>
          <a:xfrm>
            <a:off x="252000" y="252000"/>
            <a:ext cx="419400" cy="611640"/>
          </a:xfrm>
          <a:custGeom>
            <a:avLst/>
            <a:gdLst/>
            <a:ahLst/>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w="0">
            <a:noFill/>
          </a:ln>
        </p:spPr>
        <p:style>
          <a:lnRef idx="0">
            <a:scrgbClr r="0" g="0" b="0"/>
          </a:lnRef>
          <a:fillRef idx="0">
            <a:scrgbClr r="0" g="0" b="0"/>
          </a:fillRef>
          <a:effectRef idx="0">
            <a:scrgbClr r="0" g="0" b="0"/>
          </a:effectRef>
          <a:fontRef idx="minor"/>
        </p:style>
      </p:sp>
      <p:sp>
        <p:nvSpPr>
          <p:cNvPr id="13" name="Bottom bar"/>
          <p:cNvSpPr/>
          <p:nvPr/>
        </p:nvSpPr>
        <p:spPr>
          <a:xfrm>
            <a:off x="0" y="6541200"/>
            <a:ext cx="12194280" cy="316440"/>
          </a:xfrm>
          <a:prstGeom prst="rect">
            <a:avLst/>
          </a:prstGeom>
          <a:solidFill>
            <a:schemeClr val="accent2"/>
          </a:solidFill>
          <a:ln w="9525">
            <a:noFill/>
          </a:ln>
        </p:spPr>
        <p:style>
          <a:lnRef idx="0">
            <a:scrgbClr r="0" g="0" b="0"/>
          </a:lnRef>
          <a:fillRef idx="0">
            <a:scrgbClr r="0" g="0" b="0"/>
          </a:fillRef>
          <a:effectRef idx="0">
            <a:scrgbClr r="0" g="0" b="0"/>
          </a:effectRef>
          <a:fontRef idx="minor"/>
        </p:style>
      </p:sp>
      <p:sp>
        <p:nvSpPr>
          <p:cNvPr id="2" name="text"/>
          <p:cNvSpPr/>
          <p:nvPr/>
        </p:nvSpPr>
        <p:spPr>
          <a:xfrm>
            <a:off x="1621080" y="6541200"/>
            <a:ext cx="382644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GB" sz="1000" b="1" strike="noStrike" spc="-1">
                <a:solidFill>
                  <a:srgbClr val="FFFFFF"/>
                </a:solidFill>
                <a:latin typeface="Arial"/>
                <a:ea typeface="Arial"/>
              </a:rPr>
              <a:t>DTU Biosustain			</a:t>
            </a:r>
            <a:endParaRPr lang="en-US" sz="1000" b="0" strike="noStrike" spc="-1">
              <a:latin typeface="Arial"/>
            </a:endParaRPr>
          </a:p>
        </p:txBody>
      </p:sp>
      <p:sp>
        <p:nvSpPr>
          <p:cNvPr id="3" name="date"/>
          <p:cNvSpPr/>
          <p:nvPr/>
        </p:nvSpPr>
        <p:spPr>
          <a:xfrm>
            <a:off x="251280" y="6541200"/>
            <a:ext cx="1103760" cy="316440"/>
          </a:xfrm>
          <a:prstGeom prst="rect">
            <a:avLst/>
          </a:prstGeom>
          <a:noFill/>
          <a:ln w="9525">
            <a:noFill/>
          </a:ln>
        </p:spPr>
        <p:style>
          <a:lnRef idx="0">
            <a:scrgbClr r="0" g="0" b="0"/>
          </a:lnRef>
          <a:fillRef idx="0">
            <a:scrgbClr r="0" g="0" b="0"/>
          </a:fillRef>
          <a:effectRef idx="0">
            <a:scrgbClr r="0" g="0" b="0"/>
          </a:effectRef>
          <a:fontRef idx="minor"/>
        </p:style>
      </p:sp>
      <p:sp>
        <p:nvSpPr>
          <p:cNvPr id="4" name="text"/>
          <p:cNvSpPr/>
          <p:nvPr/>
        </p:nvSpPr>
        <p:spPr>
          <a:xfrm>
            <a:off x="5591880" y="6541200"/>
            <a:ext cx="5496480" cy="316440"/>
          </a:xfrm>
          <a:prstGeom prst="rect">
            <a:avLst/>
          </a:prstGeom>
          <a:noFill/>
          <a:ln w="0">
            <a:noFill/>
          </a:ln>
        </p:spPr>
        <p:style>
          <a:lnRef idx="0">
            <a:scrgbClr r="0" g="0" b="0"/>
          </a:lnRef>
          <a:fillRef idx="0">
            <a:scrgbClr r="0" g="0" b="0"/>
          </a:fillRef>
          <a:effectRef idx="0">
            <a:scrgbClr r="0" g="0" b="0"/>
          </a:effectRef>
          <a:fontRef idx="minor"/>
        </p:style>
      </p:sp>
      <p:sp>
        <p:nvSpPr>
          <p:cNvPr id="5" name="Top bar"/>
          <p:cNvSpPr/>
          <p:nvPr/>
        </p:nvSpPr>
        <p:spPr>
          <a:xfrm>
            <a:off x="0" y="0"/>
            <a:ext cx="12194280" cy="50040"/>
          </a:xfrm>
          <a:prstGeom prst="rect">
            <a:avLst/>
          </a:prstGeom>
          <a:solidFill>
            <a:srgbClr val="2F3EEA"/>
          </a:solidFill>
          <a:ln w="9525">
            <a:noFill/>
          </a:ln>
        </p:spPr>
        <p:style>
          <a:lnRef idx="0">
            <a:scrgbClr r="0" g="0" b="0"/>
          </a:lnRef>
          <a:fillRef idx="0">
            <a:scrgbClr r="0" g="0" b="0"/>
          </a:fillRef>
          <a:effectRef idx="0">
            <a:scrgbClr r="0" g="0" b="0"/>
          </a:effectRef>
          <a:fontRef idx="minor"/>
        </p:style>
      </p:sp>
      <p:sp>
        <p:nvSpPr>
          <p:cNvPr id="6" name="text"/>
          <p:cNvSpPr/>
          <p:nvPr/>
        </p:nvSpPr>
        <p:spPr>
          <a:xfrm>
            <a:off x="251280" y="6541200"/>
            <a:ext cx="339732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fld id="{F16B9D42-DFBD-4940-8B33-02521AB53EBA}" type="slidenum">
              <a:rPr lang="en-GB" sz="1200" b="1" strike="noStrike" spc="-1">
                <a:solidFill>
                  <a:srgbClr val="FFFFFF"/>
                </a:solidFill>
                <a:latin typeface="Arial"/>
                <a:ea typeface="Arial"/>
              </a:rPr>
              <a:t>‹#›</a:t>
            </a:fld>
            <a:endParaRPr lang="en-US" sz="1200" b="0" strike="noStrike" spc="-1">
              <a:latin typeface="Arial"/>
            </a:endParaRPr>
          </a:p>
        </p:txBody>
      </p:sp>
      <p:sp>
        <p:nvSpPr>
          <p:cNvPr id="7" name="PlaceHolder 1"/>
          <p:cNvSpPr>
            <a:spLocks noGrp="1"/>
          </p:cNvSpPr>
          <p:nvPr>
            <p:ph type="title"/>
          </p:nvPr>
        </p:nvSpPr>
        <p:spPr>
          <a:xfrm>
            <a:off x="1523880" y="1122480"/>
            <a:ext cx="9143640" cy="2387160"/>
          </a:xfrm>
          <a:prstGeom prst="rect">
            <a:avLst/>
          </a:prstGeom>
          <a:noFill/>
          <a:ln w="0">
            <a:noFill/>
          </a:ln>
        </p:spPr>
        <p:txBody>
          <a:bodyPr lIns="0" tIns="0" rIns="0" bIns="0" numCol="1" spcCol="0" anchor="b">
            <a:noAutofit/>
          </a:bodyPr>
          <a:lstStyle/>
          <a:p>
            <a:pPr algn="ctr">
              <a:lnSpc>
                <a:spcPct val="100000"/>
              </a:lnSpc>
              <a:buNone/>
            </a:pPr>
            <a:r>
              <a:rPr lang="en-GB" sz="6000" b="1" strike="noStrike" spc="-1">
                <a:solidFill>
                  <a:srgbClr val="000000"/>
                </a:solidFill>
                <a:latin typeface="Arial"/>
                <a:ea typeface="Arial"/>
              </a:rPr>
              <a:t>Click to edit Master title style</a:t>
            </a:r>
            <a:endParaRPr lang="en-US" sz="6000" b="0" strike="noStrike" spc="-1">
              <a:solidFill>
                <a:srgbClr val="000000"/>
              </a:solidFill>
              <a:latin typeface="Arial"/>
            </a:endParaRPr>
          </a:p>
        </p:txBody>
      </p:sp>
      <p:sp>
        <p:nvSpPr>
          <p:cNvPr id="8" name="PlaceHolder 2"/>
          <p:cNvSpPr>
            <a:spLocks noGrp="1"/>
          </p:cNvSpPr>
          <p:nvPr>
            <p:ph type="dt" idx="1"/>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da-DK" sz="1800" b="0" strike="noStrike" spc="-1">
                <a:solidFill>
                  <a:srgbClr val="000000"/>
                </a:solidFill>
                <a:latin typeface="Arial"/>
                <a:ea typeface="Arial"/>
              </a:defRPr>
            </a:lvl1pPr>
          </a:lstStyle>
          <a:p>
            <a:pPr>
              <a:lnSpc>
                <a:spcPct val="100000"/>
              </a:lnSpc>
              <a:buNone/>
            </a:pPr>
            <a:r>
              <a:rPr lang="da-DK" sz="1800" b="0" strike="noStrike" spc="-1">
                <a:solidFill>
                  <a:srgbClr val="000000"/>
                </a:solidFill>
                <a:latin typeface="Arial"/>
                <a:ea typeface="Arial"/>
              </a:rPr>
              <a:t> </a:t>
            </a:r>
            <a:endParaRPr lang="en-US" sz="1800" b="0" strike="noStrike" spc="-1">
              <a:latin typeface="Times New Roman"/>
            </a:endParaRPr>
          </a:p>
        </p:txBody>
      </p:sp>
      <p:sp>
        <p:nvSpPr>
          <p:cNvPr id="9" name="PlaceHolder 3"/>
          <p:cNvSpPr>
            <a:spLocks noGrp="1"/>
          </p:cNvSpPr>
          <p:nvPr>
            <p:ph type="ftr" idx="2"/>
          </p:nvPr>
        </p:nvSpPr>
        <p:spPr>
          <a:xfrm>
            <a:off x="0" y="6912000"/>
            <a:ext cx="0" cy="0"/>
          </a:xfrm>
          <a:prstGeom prst="rect">
            <a:avLst/>
          </a:prstGeom>
          <a:noFill/>
          <a:ln w="0">
            <a:noFill/>
          </a:ln>
        </p:spPr>
        <p:txBody>
          <a:bodyPr lIns="0" tIns="0" rIns="0" bIns="0" anchor="t">
            <a:noAutofit/>
          </a:bodyPr>
          <a:lstStyle>
            <a:lvl1pPr algn="ctr">
              <a:buNone/>
              <a:defRPr lang="en-US" sz="1400" b="0" strike="noStrike" spc="-1">
                <a:latin typeface="Times New Roman"/>
              </a:defRPr>
            </a:lvl1pPr>
          </a:lstStyle>
          <a:p>
            <a:pPr algn="ctr">
              <a:buNone/>
            </a:pPr>
            <a:r>
              <a:rPr lang="en-US" sz="1400" b="0" strike="noStrike" spc="-1">
                <a:latin typeface="Times New Roman"/>
              </a:rPr>
              <a:t> </a:t>
            </a:r>
          </a:p>
        </p:txBody>
      </p:sp>
      <p:sp>
        <p:nvSpPr>
          <p:cNvPr id="10" name="PlaceHolder 4"/>
          <p:cNvSpPr>
            <a:spLocks noGrp="1"/>
          </p:cNvSpPr>
          <p:nvPr>
            <p:ph type="sldNum" idx="3"/>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en-US" sz="1800" b="0" strike="noStrike" spc="-1">
                <a:solidFill>
                  <a:srgbClr val="000000"/>
                </a:solidFill>
                <a:latin typeface="Arial"/>
                <a:ea typeface="Arial"/>
              </a:defRPr>
            </a:lvl1pPr>
          </a:lstStyle>
          <a:p>
            <a:pPr>
              <a:lnSpc>
                <a:spcPct val="100000"/>
              </a:lnSpc>
              <a:buNone/>
            </a:pPr>
            <a:fld id="{A5B0F8B5-B86D-403C-9EF4-E30D95FA59DD}" type="slidenum">
              <a:rPr lang="en-US" sz="1800" b="0" strike="noStrike" spc="-1">
                <a:solidFill>
                  <a:srgbClr val="000000"/>
                </a:solidFill>
                <a:latin typeface="Arial"/>
                <a:ea typeface="Arial"/>
              </a:rPr>
              <a:t>‹#›</a:t>
            </a:fld>
            <a:endParaRPr lang="en-US" sz="1800" b="0" strike="noStrike" spc="-1">
              <a:latin typeface="Times New Roman"/>
            </a:endParaRPr>
          </a:p>
        </p:txBody>
      </p:sp>
      <p:sp>
        <p:nvSpPr>
          <p:cNvPr id="11"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 name="Logo color"/>
          <p:cNvSpPr/>
          <p:nvPr/>
        </p:nvSpPr>
        <p:spPr>
          <a:xfrm>
            <a:off x="252000" y="252000"/>
            <a:ext cx="419400" cy="611640"/>
          </a:xfrm>
          <a:custGeom>
            <a:avLst/>
            <a:gdLst/>
            <a:ahLst/>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w="0">
            <a:noFill/>
          </a:ln>
        </p:spPr>
        <p:style>
          <a:lnRef idx="0">
            <a:scrgbClr r="0" g="0" b="0"/>
          </a:lnRef>
          <a:fillRef idx="0">
            <a:scrgbClr r="0" g="0" b="0"/>
          </a:fillRef>
          <a:effectRef idx="0">
            <a:scrgbClr r="0" g="0" b="0"/>
          </a:effectRef>
          <a:fontRef idx="minor"/>
        </p:style>
      </p:sp>
      <p:sp>
        <p:nvSpPr>
          <p:cNvPr id="49" name="Bottom bar"/>
          <p:cNvSpPr/>
          <p:nvPr/>
        </p:nvSpPr>
        <p:spPr>
          <a:xfrm>
            <a:off x="0" y="6541200"/>
            <a:ext cx="12194280" cy="316440"/>
          </a:xfrm>
          <a:prstGeom prst="rect">
            <a:avLst/>
          </a:prstGeom>
          <a:solidFill>
            <a:schemeClr val="accent2"/>
          </a:solidFill>
          <a:ln w="9525">
            <a:noFill/>
          </a:ln>
        </p:spPr>
        <p:style>
          <a:lnRef idx="0">
            <a:scrgbClr r="0" g="0" b="0"/>
          </a:lnRef>
          <a:fillRef idx="0">
            <a:scrgbClr r="0" g="0" b="0"/>
          </a:fillRef>
          <a:effectRef idx="0">
            <a:scrgbClr r="0" g="0" b="0"/>
          </a:effectRef>
          <a:fontRef idx="minor"/>
        </p:style>
      </p:sp>
      <p:sp>
        <p:nvSpPr>
          <p:cNvPr id="50" name="text"/>
          <p:cNvSpPr/>
          <p:nvPr/>
        </p:nvSpPr>
        <p:spPr>
          <a:xfrm>
            <a:off x="1621080" y="6541200"/>
            <a:ext cx="382644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GB" sz="1000" b="1" strike="noStrike" spc="-1">
                <a:solidFill>
                  <a:srgbClr val="FFFFFF"/>
                </a:solidFill>
                <a:latin typeface="Arial"/>
                <a:ea typeface="Arial"/>
              </a:rPr>
              <a:t>DTU Biosustain			</a:t>
            </a:r>
            <a:endParaRPr lang="en-US" sz="1000" b="0" strike="noStrike" spc="-1">
              <a:latin typeface="Arial"/>
            </a:endParaRPr>
          </a:p>
        </p:txBody>
      </p:sp>
      <p:sp>
        <p:nvSpPr>
          <p:cNvPr id="51" name="date"/>
          <p:cNvSpPr/>
          <p:nvPr/>
        </p:nvSpPr>
        <p:spPr>
          <a:xfrm>
            <a:off x="251280" y="6541200"/>
            <a:ext cx="1103760" cy="316440"/>
          </a:xfrm>
          <a:prstGeom prst="rect">
            <a:avLst/>
          </a:prstGeom>
          <a:noFill/>
          <a:ln w="9525">
            <a:noFill/>
          </a:ln>
        </p:spPr>
        <p:style>
          <a:lnRef idx="0">
            <a:scrgbClr r="0" g="0" b="0"/>
          </a:lnRef>
          <a:fillRef idx="0">
            <a:scrgbClr r="0" g="0" b="0"/>
          </a:fillRef>
          <a:effectRef idx="0">
            <a:scrgbClr r="0" g="0" b="0"/>
          </a:effectRef>
          <a:fontRef idx="minor"/>
        </p:style>
      </p:sp>
      <p:sp>
        <p:nvSpPr>
          <p:cNvPr id="52" name="text"/>
          <p:cNvSpPr/>
          <p:nvPr/>
        </p:nvSpPr>
        <p:spPr>
          <a:xfrm>
            <a:off x="5591880" y="6541200"/>
            <a:ext cx="5496480" cy="316440"/>
          </a:xfrm>
          <a:prstGeom prst="rect">
            <a:avLst/>
          </a:prstGeom>
          <a:noFill/>
          <a:ln w="0">
            <a:noFill/>
          </a:ln>
        </p:spPr>
        <p:style>
          <a:lnRef idx="0">
            <a:scrgbClr r="0" g="0" b="0"/>
          </a:lnRef>
          <a:fillRef idx="0">
            <a:scrgbClr r="0" g="0" b="0"/>
          </a:fillRef>
          <a:effectRef idx="0">
            <a:scrgbClr r="0" g="0" b="0"/>
          </a:effectRef>
          <a:fontRef idx="minor"/>
        </p:style>
      </p:sp>
      <p:sp>
        <p:nvSpPr>
          <p:cNvPr id="53" name="Top bar"/>
          <p:cNvSpPr/>
          <p:nvPr/>
        </p:nvSpPr>
        <p:spPr>
          <a:xfrm>
            <a:off x="0" y="0"/>
            <a:ext cx="12194280" cy="50040"/>
          </a:xfrm>
          <a:prstGeom prst="rect">
            <a:avLst/>
          </a:prstGeom>
          <a:solidFill>
            <a:srgbClr val="2F3EEA"/>
          </a:solidFill>
          <a:ln w="9525">
            <a:noFill/>
          </a:ln>
        </p:spPr>
        <p:style>
          <a:lnRef idx="0">
            <a:scrgbClr r="0" g="0" b="0"/>
          </a:lnRef>
          <a:fillRef idx="0">
            <a:scrgbClr r="0" g="0" b="0"/>
          </a:fillRef>
          <a:effectRef idx="0">
            <a:scrgbClr r="0" g="0" b="0"/>
          </a:effectRef>
          <a:fontRef idx="minor"/>
        </p:style>
      </p:sp>
      <p:sp>
        <p:nvSpPr>
          <p:cNvPr id="54" name="text"/>
          <p:cNvSpPr/>
          <p:nvPr/>
        </p:nvSpPr>
        <p:spPr>
          <a:xfrm>
            <a:off x="251280" y="6541200"/>
            <a:ext cx="339732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fld id="{107AC942-C83D-45F8-A262-5E3A33BEA515}" type="slidenum">
              <a:rPr lang="en-GB" sz="1200" b="1" strike="noStrike" spc="-1">
                <a:solidFill>
                  <a:srgbClr val="FFFFFF"/>
                </a:solidFill>
                <a:latin typeface="Arial"/>
                <a:ea typeface="Arial"/>
              </a:rPr>
              <a:t>‹#›</a:t>
            </a:fld>
            <a:endParaRPr lang="en-US" sz="1200" b="0" strike="noStrike" spc="-1">
              <a:latin typeface="Arial"/>
            </a:endParaRPr>
          </a:p>
        </p:txBody>
      </p:sp>
      <p:sp>
        <p:nvSpPr>
          <p:cNvPr id="55"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GB" sz="3000" b="1" strike="noStrike" spc="-1">
                <a:solidFill>
                  <a:srgbClr val="000000"/>
                </a:solidFill>
                <a:latin typeface="Arial"/>
                <a:ea typeface="Arial"/>
              </a:rPr>
              <a:t>Click to edit Master title style</a:t>
            </a:r>
            <a:endParaRPr lang="en-US" sz="3000" b="0" strike="noStrike" spc="-1">
              <a:solidFill>
                <a:srgbClr val="000000"/>
              </a:solidFill>
              <a:latin typeface="Arial"/>
            </a:endParaRPr>
          </a:p>
        </p:txBody>
      </p:sp>
      <p:sp>
        <p:nvSpPr>
          <p:cNvPr id="56" name="PlaceHolder 2"/>
          <p:cNvSpPr>
            <a:spLocks noGrp="1"/>
          </p:cNvSpPr>
          <p:nvPr>
            <p:ph type="body"/>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r>
              <a:rPr lang="en-GB" sz="1800" b="0" strike="noStrike" spc="-1">
                <a:solidFill>
                  <a:srgbClr val="000000"/>
                </a:solidFill>
                <a:latin typeface="Arial"/>
                <a:ea typeface="Arial"/>
              </a:rPr>
              <a:t>Click to edit Master text styles</a:t>
            </a:r>
            <a:endParaRPr lang="en-US" sz="1800" b="0" strike="noStrike" spc="-1">
              <a:solidFill>
                <a:srgbClr val="000000"/>
              </a:solidFill>
              <a:latin typeface="Arial"/>
            </a:endParaRPr>
          </a:p>
          <a:p>
            <a:pPr marL="414000" lvl="1" indent="-198000">
              <a:lnSpc>
                <a:spcPct val="100000"/>
              </a:lnSpc>
              <a:buClr>
                <a:srgbClr val="000000"/>
              </a:buClr>
              <a:buFont typeface="Symbol" charset="2"/>
              <a:buChar char=""/>
            </a:pPr>
            <a:r>
              <a:rPr lang="en-GB" sz="1800" b="0" strike="noStrike" spc="-1">
                <a:solidFill>
                  <a:srgbClr val="000000"/>
                </a:solidFill>
                <a:latin typeface="Arial"/>
                <a:ea typeface="Arial"/>
              </a:rPr>
              <a:t>Second level</a:t>
            </a:r>
            <a:endParaRPr lang="en-US" sz="1800" b="0" strike="noStrike" spc="-1">
              <a:solidFill>
                <a:srgbClr val="000000"/>
              </a:solidFill>
              <a:latin typeface="Arial"/>
            </a:endParaRPr>
          </a:p>
          <a:p>
            <a:pPr marL="615600" lvl="2" indent="-198000">
              <a:lnSpc>
                <a:spcPct val="100000"/>
              </a:lnSpc>
              <a:buClr>
                <a:srgbClr val="000000"/>
              </a:buClr>
              <a:buFont typeface="Symbol" charset="2"/>
              <a:buChar char=""/>
            </a:pPr>
            <a:r>
              <a:rPr lang="en-GB" sz="1800" b="0" strike="noStrike" spc="-1">
                <a:solidFill>
                  <a:srgbClr val="000000"/>
                </a:solidFill>
                <a:latin typeface="Arial"/>
                <a:ea typeface="Arial"/>
              </a:rPr>
              <a:t>Third level</a:t>
            </a:r>
            <a:endParaRPr lang="en-US" sz="1800" b="0" strike="noStrike" spc="-1">
              <a:solidFill>
                <a:srgbClr val="000000"/>
              </a:solidFill>
              <a:latin typeface="Arial"/>
            </a:endParaRPr>
          </a:p>
          <a:p>
            <a:pPr marL="828000" lvl="3" indent="-198000">
              <a:lnSpc>
                <a:spcPct val="100000"/>
              </a:lnSpc>
              <a:buClr>
                <a:srgbClr val="000000"/>
              </a:buClr>
              <a:buFont typeface="Symbol" charset="2"/>
              <a:buChar char=""/>
            </a:pPr>
            <a:r>
              <a:rPr lang="en-GB" sz="1800" b="0" strike="noStrike" spc="-1">
                <a:solidFill>
                  <a:srgbClr val="000000"/>
                </a:solidFill>
                <a:latin typeface="Arial"/>
                <a:ea typeface="Arial"/>
              </a:rPr>
              <a:t>Fourth level</a:t>
            </a:r>
            <a:endParaRPr lang="en-US" sz="1800" b="0" strike="noStrike" spc="-1">
              <a:solidFill>
                <a:srgbClr val="000000"/>
              </a:solidFill>
              <a:latin typeface="Arial"/>
            </a:endParaRPr>
          </a:p>
          <a:p>
            <a:pPr marL="1026000" lvl="4" indent="-198000">
              <a:lnSpc>
                <a:spcPct val="100000"/>
              </a:lnSpc>
              <a:buClr>
                <a:srgbClr val="000000"/>
              </a:buClr>
              <a:buFont typeface="StarSymbol"/>
              <a:buChar char="»"/>
            </a:pPr>
            <a:r>
              <a:rPr lang="en-GB" sz="1800" b="0" strike="noStrike" spc="-1">
                <a:solidFill>
                  <a:srgbClr val="000000"/>
                </a:solidFill>
                <a:latin typeface="Arial"/>
                <a:ea typeface="Arial"/>
              </a:rPr>
              <a:t>Fifth level</a:t>
            </a:r>
            <a:endParaRPr lang="en-US" sz="1800" b="0" strike="noStrike" spc="-1">
              <a:solidFill>
                <a:srgbClr val="000000"/>
              </a:solidFill>
              <a:latin typeface="Arial"/>
            </a:endParaRPr>
          </a:p>
        </p:txBody>
      </p:sp>
      <p:sp>
        <p:nvSpPr>
          <p:cNvPr id="57" name="PlaceHolder 3"/>
          <p:cNvSpPr>
            <a:spLocks noGrp="1"/>
          </p:cNvSpPr>
          <p:nvPr>
            <p:ph type="dt" idx="4"/>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da-DK" sz="1800" b="0" strike="noStrike" spc="-1">
                <a:solidFill>
                  <a:srgbClr val="000000"/>
                </a:solidFill>
                <a:latin typeface="Arial"/>
                <a:ea typeface="Arial"/>
              </a:defRPr>
            </a:lvl1pPr>
          </a:lstStyle>
          <a:p>
            <a:pPr>
              <a:lnSpc>
                <a:spcPct val="100000"/>
              </a:lnSpc>
              <a:buNone/>
            </a:pPr>
            <a:r>
              <a:rPr lang="da-DK" sz="1800" b="0" strike="noStrike" spc="-1">
                <a:solidFill>
                  <a:srgbClr val="000000"/>
                </a:solidFill>
                <a:latin typeface="Arial"/>
                <a:ea typeface="Arial"/>
              </a:rPr>
              <a:t>&lt;date/time&gt;</a:t>
            </a:r>
            <a:endParaRPr lang="en-US" sz="1800" b="0" strike="noStrike" spc="-1">
              <a:latin typeface="Times New Roman"/>
            </a:endParaRPr>
          </a:p>
        </p:txBody>
      </p:sp>
      <p:sp>
        <p:nvSpPr>
          <p:cNvPr id="58" name="PlaceHolder 4"/>
          <p:cNvSpPr>
            <a:spLocks noGrp="1"/>
          </p:cNvSpPr>
          <p:nvPr>
            <p:ph type="ftr" idx="5"/>
          </p:nvPr>
        </p:nvSpPr>
        <p:spPr>
          <a:xfrm>
            <a:off x="0" y="6912000"/>
            <a:ext cx="0" cy="0"/>
          </a:xfrm>
          <a:prstGeom prst="rect">
            <a:avLst/>
          </a:prstGeom>
          <a:noFill/>
          <a:ln w="0">
            <a:noFill/>
          </a:ln>
        </p:spPr>
        <p:txBody>
          <a:bodyPr lIns="0" tIns="0" rIns="0" bIns="0" anchor="t">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59" name="PlaceHolder 5"/>
          <p:cNvSpPr>
            <a:spLocks noGrp="1"/>
          </p:cNvSpPr>
          <p:nvPr>
            <p:ph type="sldNum" idx="6"/>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en-US" sz="1800" b="0" strike="noStrike" spc="-1">
                <a:solidFill>
                  <a:srgbClr val="000000"/>
                </a:solidFill>
                <a:latin typeface="Arial"/>
                <a:ea typeface="Arial"/>
              </a:defRPr>
            </a:lvl1pPr>
          </a:lstStyle>
          <a:p>
            <a:pPr>
              <a:lnSpc>
                <a:spcPct val="100000"/>
              </a:lnSpc>
              <a:buNone/>
            </a:pPr>
            <a:fld id="{ACF16A26-0CBA-48B3-824A-A590057E31D6}" type="slidenum">
              <a:rPr lang="en-US" sz="1800" b="0" strike="noStrike" spc="-1">
                <a:solidFill>
                  <a:srgbClr val="000000"/>
                </a:solidFill>
                <a:latin typeface="Arial"/>
                <a:ea typeface="Arial"/>
              </a:rPr>
              <a:t>‹#›</a:t>
            </a:fld>
            <a:endParaRPr lang="en-US" sz="1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 name="Logo color"/>
          <p:cNvSpPr/>
          <p:nvPr/>
        </p:nvSpPr>
        <p:spPr>
          <a:xfrm>
            <a:off x="252000" y="252000"/>
            <a:ext cx="419400" cy="611640"/>
          </a:xfrm>
          <a:custGeom>
            <a:avLst/>
            <a:gdLst/>
            <a:ahLst/>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w="0">
            <a:noFill/>
          </a:ln>
        </p:spPr>
        <p:style>
          <a:lnRef idx="0">
            <a:scrgbClr r="0" g="0" b="0"/>
          </a:lnRef>
          <a:fillRef idx="0">
            <a:scrgbClr r="0" g="0" b="0"/>
          </a:fillRef>
          <a:effectRef idx="0">
            <a:scrgbClr r="0" g="0" b="0"/>
          </a:effectRef>
          <a:fontRef idx="minor"/>
        </p:style>
      </p:sp>
      <p:sp>
        <p:nvSpPr>
          <p:cNvPr id="97" name="Bottom bar"/>
          <p:cNvSpPr/>
          <p:nvPr/>
        </p:nvSpPr>
        <p:spPr>
          <a:xfrm>
            <a:off x="0" y="6541200"/>
            <a:ext cx="12194280" cy="316440"/>
          </a:xfrm>
          <a:prstGeom prst="rect">
            <a:avLst/>
          </a:prstGeom>
          <a:solidFill>
            <a:schemeClr val="accent2"/>
          </a:solidFill>
          <a:ln w="9525">
            <a:noFill/>
          </a:ln>
        </p:spPr>
        <p:style>
          <a:lnRef idx="0">
            <a:scrgbClr r="0" g="0" b="0"/>
          </a:lnRef>
          <a:fillRef idx="0">
            <a:scrgbClr r="0" g="0" b="0"/>
          </a:fillRef>
          <a:effectRef idx="0">
            <a:scrgbClr r="0" g="0" b="0"/>
          </a:effectRef>
          <a:fontRef idx="minor"/>
        </p:style>
      </p:sp>
      <p:sp>
        <p:nvSpPr>
          <p:cNvPr id="98" name="text"/>
          <p:cNvSpPr/>
          <p:nvPr/>
        </p:nvSpPr>
        <p:spPr>
          <a:xfrm>
            <a:off x="1621080" y="6541200"/>
            <a:ext cx="382644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GB" sz="1000" b="1" strike="noStrike" spc="-1">
                <a:solidFill>
                  <a:srgbClr val="FFFFFF"/>
                </a:solidFill>
                <a:latin typeface="Arial"/>
                <a:ea typeface="Arial"/>
              </a:rPr>
              <a:t>DTU Biosustain			</a:t>
            </a:r>
            <a:endParaRPr lang="en-US" sz="1000" b="0" strike="noStrike" spc="-1">
              <a:latin typeface="Arial"/>
            </a:endParaRPr>
          </a:p>
        </p:txBody>
      </p:sp>
      <p:sp>
        <p:nvSpPr>
          <p:cNvPr id="99" name="date"/>
          <p:cNvSpPr/>
          <p:nvPr/>
        </p:nvSpPr>
        <p:spPr>
          <a:xfrm>
            <a:off x="251280" y="6541200"/>
            <a:ext cx="1103760" cy="316440"/>
          </a:xfrm>
          <a:prstGeom prst="rect">
            <a:avLst/>
          </a:prstGeom>
          <a:noFill/>
          <a:ln w="9525">
            <a:noFill/>
          </a:ln>
        </p:spPr>
        <p:style>
          <a:lnRef idx="0">
            <a:scrgbClr r="0" g="0" b="0"/>
          </a:lnRef>
          <a:fillRef idx="0">
            <a:scrgbClr r="0" g="0" b="0"/>
          </a:fillRef>
          <a:effectRef idx="0">
            <a:scrgbClr r="0" g="0" b="0"/>
          </a:effectRef>
          <a:fontRef idx="minor"/>
        </p:style>
      </p:sp>
      <p:sp>
        <p:nvSpPr>
          <p:cNvPr id="100" name="text"/>
          <p:cNvSpPr/>
          <p:nvPr/>
        </p:nvSpPr>
        <p:spPr>
          <a:xfrm>
            <a:off x="5591880" y="6541200"/>
            <a:ext cx="5496480" cy="316440"/>
          </a:xfrm>
          <a:prstGeom prst="rect">
            <a:avLst/>
          </a:prstGeom>
          <a:noFill/>
          <a:ln w="0">
            <a:noFill/>
          </a:ln>
        </p:spPr>
        <p:style>
          <a:lnRef idx="0">
            <a:scrgbClr r="0" g="0" b="0"/>
          </a:lnRef>
          <a:fillRef idx="0">
            <a:scrgbClr r="0" g="0" b="0"/>
          </a:fillRef>
          <a:effectRef idx="0">
            <a:scrgbClr r="0" g="0" b="0"/>
          </a:effectRef>
          <a:fontRef idx="minor"/>
        </p:style>
      </p:sp>
      <p:sp>
        <p:nvSpPr>
          <p:cNvPr id="101" name="Top bar"/>
          <p:cNvSpPr/>
          <p:nvPr/>
        </p:nvSpPr>
        <p:spPr>
          <a:xfrm>
            <a:off x="0" y="0"/>
            <a:ext cx="12194280" cy="50040"/>
          </a:xfrm>
          <a:prstGeom prst="rect">
            <a:avLst/>
          </a:prstGeom>
          <a:solidFill>
            <a:srgbClr val="2F3EEA"/>
          </a:solidFill>
          <a:ln w="9525">
            <a:noFill/>
          </a:ln>
        </p:spPr>
        <p:style>
          <a:lnRef idx="0">
            <a:scrgbClr r="0" g="0" b="0"/>
          </a:lnRef>
          <a:fillRef idx="0">
            <a:scrgbClr r="0" g="0" b="0"/>
          </a:fillRef>
          <a:effectRef idx="0">
            <a:scrgbClr r="0" g="0" b="0"/>
          </a:effectRef>
          <a:fontRef idx="minor"/>
        </p:style>
      </p:sp>
      <p:sp>
        <p:nvSpPr>
          <p:cNvPr id="102" name="text"/>
          <p:cNvSpPr/>
          <p:nvPr/>
        </p:nvSpPr>
        <p:spPr>
          <a:xfrm>
            <a:off x="251280" y="6541200"/>
            <a:ext cx="339732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fld id="{8539741E-192A-4936-B1D3-7D4780669D92}" type="slidenum">
              <a:rPr lang="en-GB" sz="1200" b="1" strike="noStrike" spc="-1">
                <a:solidFill>
                  <a:srgbClr val="FFFFFF"/>
                </a:solidFill>
                <a:latin typeface="Arial"/>
                <a:ea typeface="Arial"/>
              </a:rPr>
              <a:t>‹#›</a:t>
            </a:fld>
            <a:endParaRPr lang="en-US" sz="1200" b="0" strike="noStrike" spc="-1">
              <a:latin typeface="Arial"/>
            </a:endParaRPr>
          </a:p>
        </p:txBody>
      </p:sp>
      <p:sp>
        <p:nvSpPr>
          <p:cNvPr id="103" name="PlaceHolder 1"/>
          <p:cNvSpPr>
            <a:spLocks noGrp="1"/>
          </p:cNvSpPr>
          <p:nvPr>
            <p:ph type="body"/>
          </p:nvPr>
        </p:nvSpPr>
        <p:spPr>
          <a:xfrm>
            <a:off x="963000" y="3505320"/>
            <a:ext cx="10362960" cy="901800"/>
          </a:xfrm>
          <a:prstGeom prst="rect">
            <a:avLst/>
          </a:prstGeom>
          <a:noFill/>
          <a:ln w="0">
            <a:noFill/>
          </a:ln>
        </p:spPr>
        <p:txBody>
          <a:bodyPr numCol="1" spcCol="0" anchor="b">
            <a:noAutofit/>
          </a:bodyPr>
          <a:lstStyle/>
          <a:p>
            <a:pPr marL="432000" indent="-324000">
              <a:spcBef>
                <a:spcPts val="1417"/>
              </a:spcBef>
              <a:buClr>
                <a:srgbClr val="000000"/>
              </a:buClr>
              <a:buSzPct val="45000"/>
              <a:buFont typeface="Wingdings" charset="2"/>
              <a:buChar char=""/>
            </a:pPr>
            <a:r>
              <a:rPr lang="en-US" sz="266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66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66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66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66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66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660" b="0" strike="noStrike" spc="-1">
                <a:solidFill>
                  <a:srgbClr val="000000"/>
                </a:solidFill>
                <a:latin typeface="Arial"/>
              </a:rPr>
              <a:t>Seventh Outline Level</a:t>
            </a:r>
          </a:p>
        </p:txBody>
      </p:sp>
      <p:sp>
        <p:nvSpPr>
          <p:cNvPr id="104" name="PlaceHolder 2"/>
          <p:cNvSpPr>
            <a:spLocks noGrp="1"/>
          </p:cNvSpPr>
          <p:nvPr>
            <p:ph type="title"/>
          </p:nvPr>
        </p:nvSpPr>
        <p:spPr>
          <a:xfrm>
            <a:off x="1015920" y="1600200"/>
            <a:ext cx="10362960" cy="1361520"/>
          </a:xfrm>
          <a:prstGeom prst="rect">
            <a:avLst/>
          </a:prstGeom>
          <a:noFill/>
          <a:ln w="0">
            <a:noFill/>
          </a:ln>
        </p:spPr>
        <p:txBody>
          <a:bodyPr numCol="1" spcCol="0" anchor="t">
            <a:noAutofit/>
          </a:bodyPr>
          <a:lstStyle/>
          <a:p>
            <a:r>
              <a:rPr lang="en-US" sz="533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doi.org/10.1038/nmeth.395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xelwalter/pyopenms-workshop"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gi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www.nature.com/articles/s41592-020-0933-6" TargetMode="External"/><Relationship Id="rId5" Type="http://schemas.openxmlformats.org/officeDocument/2006/relationships/hyperlink" Target="https://doi.org/10.1038/s41592-019-0344-8" TargetMode="External"/><Relationship Id="rId4" Type="http://schemas.openxmlformats.org/officeDocument/2006/relationships/hyperlink" Target="https://doi.org/10.1038/nmeth.3959"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hyperlink" Target="https://www.nature.com/articles/s41592-020-0933-6" TargetMode="External"/><Relationship Id="rId3" Type="http://schemas.openxmlformats.org/officeDocument/2006/relationships/hyperlink" Target="https://pyopenms.readthedocs.io/en/latest/index.html" TargetMode="External"/><Relationship Id="rId7" Type="http://schemas.openxmlformats.org/officeDocument/2006/relationships/hyperlink" Target="https://doi.org/10.1038/s41592-019-0344-8"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xelwalter/pyopenms-workshop"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hyperlink" Target="https://pyopenms.readthedocs.io/en/latest/"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FFFFFF"/>
            </a:gs>
            <a:gs pos="100000">
              <a:srgbClr val="E0E0F5"/>
            </a:gs>
          </a:gsLst>
          <a:lin ang="16200000"/>
        </a:gradFill>
        <a:effectLst/>
      </p:bgPr>
    </p:bg>
    <p:spTree>
      <p:nvGrpSpPr>
        <p:cNvPr id="1" name=""/>
        <p:cNvGrpSpPr/>
        <p:nvPr/>
      </p:nvGrpSpPr>
      <p:grpSpPr>
        <a:xfrm>
          <a:off x="0" y="0"/>
          <a:ext cx="0" cy="0"/>
          <a:chOff x="0" y="0"/>
          <a:chExt cx="0" cy="0"/>
        </a:xfrm>
      </p:grpSpPr>
      <p:sp>
        <p:nvSpPr>
          <p:cNvPr id="147" name="PlaceHolder 1"/>
          <p:cNvSpPr>
            <a:spLocks noGrp="1"/>
          </p:cNvSpPr>
          <p:nvPr>
            <p:ph type="title"/>
          </p:nvPr>
        </p:nvSpPr>
        <p:spPr>
          <a:xfrm>
            <a:off x="558000" y="564840"/>
            <a:ext cx="9562680" cy="2387160"/>
          </a:xfrm>
          <a:prstGeom prst="rect">
            <a:avLst/>
          </a:prstGeom>
          <a:noFill/>
          <a:ln w="0">
            <a:noFill/>
          </a:ln>
        </p:spPr>
        <p:txBody>
          <a:bodyPr lIns="0" tIns="0" rIns="0" bIns="0" numCol="1" spcCol="0" anchor="b">
            <a:normAutofit/>
          </a:bodyPr>
          <a:lstStyle/>
          <a:p>
            <a:pPr>
              <a:lnSpc>
                <a:spcPct val="100000"/>
              </a:lnSpc>
              <a:buNone/>
            </a:pPr>
            <a:r>
              <a:rPr lang="en-GB" sz="4800" b="1" strike="noStrike" spc="-1">
                <a:solidFill>
                  <a:srgbClr val="000000"/>
                </a:solidFill>
                <a:latin typeface="Arial"/>
                <a:ea typeface="Arial"/>
              </a:rPr>
              <a:t>py</a:t>
            </a:r>
            <a:r>
              <a:rPr lang="da-DK" sz="4800" b="1" strike="noStrike" spc="-1">
                <a:solidFill>
                  <a:srgbClr val="000000"/>
                </a:solidFill>
                <a:latin typeface="Arial"/>
                <a:ea typeface="Arial"/>
              </a:rPr>
              <a:t>               for metabolomics</a:t>
            </a:r>
            <a:endParaRPr lang="en-US" sz="4800" b="0" strike="noStrike" spc="-1">
              <a:solidFill>
                <a:srgbClr val="000000"/>
              </a:solidFill>
              <a:latin typeface="Arial"/>
            </a:endParaRPr>
          </a:p>
        </p:txBody>
      </p:sp>
      <p:sp>
        <p:nvSpPr>
          <p:cNvPr id="148" name="PlaceHolder 2"/>
          <p:cNvSpPr>
            <a:spLocks noGrp="1"/>
          </p:cNvSpPr>
          <p:nvPr>
            <p:ph type="subTitle"/>
          </p:nvPr>
        </p:nvSpPr>
        <p:spPr>
          <a:xfrm>
            <a:off x="558000" y="3438360"/>
            <a:ext cx="9188640" cy="730440"/>
          </a:xfrm>
          <a:prstGeom prst="rect">
            <a:avLst/>
          </a:prstGeom>
          <a:noFill/>
          <a:ln w="0">
            <a:noFill/>
          </a:ln>
        </p:spPr>
        <p:txBody>
          <a:bodyPr lIns="0" tIns="0" rIns="0" bIns="0" numCol="1" spcCol="0" anchor="ctr">
            <a:normAutofit/>
          </a:bodyPr>
          <a:lstStyle/>
          <a:p>
            <a:pPr>
              <a:lnSpc>
                <a:spcPct val="100000"/>
              </a:lnSpc>
              <a:buNone/>
              <a:tabLst>
                <a:tab pos="0" algn="l"/>
              </a:tabLst>
            </a:pPr>
            <a:r>
              <a:rPr lang="en-GB" sz="1800" b="1" strike="noStrike" spc="-1">
                <a:solidFill>
                  <a:srgbClr val="000000"/>
                </a:solidFill>
                <a:latin typeface="Arial"/>
                <a:ea typeface="Arial"/>
              </a:rPr>
              <a:t>Eftychia Eva Kontou, Axel Walter</a:t>
            </a:r>
            <a:endParaRPr lang="en-US" sz="1800" b="0" strike="noStrike" spc="-1">
              <a:latin typeface="Arial"/>
            </a:endParaRPr>
          </a:p>
        </p:txBody>
      </p:sp>
      <p:pic>
        <p:nvPicPr>
          <p:cNvPr id="149" name="Picture 2"/>
          <p:cNvPicPr/>
          <p:nvPr/>
        </p:nvPicPr>
        <p:blipFill>
          <a:blip r:embed="rId2"/>
          <a:stretch/>
        </p:blipFill>
        <p:spPr>
          <a:xfrm>
            <a:off x="10617120" y="5679000"/>
            <a:ext cx="1453680" cy="1048680"/>
          </a:xfrm>
          <a:prstGeom prst="rect">
            <a:avLst/>
          </a:prstGeom>
          <a:ln w="0">
            <a:noFill/>
          </a:ln>
        </p:spPr>
      </p:pic>
      <p:pic>
        <p:nvPicPr>
          <p:cNvPr id="150" name="Picture 2"/>
          <p:cNvPicPr/>
          <p:nvPr/>
        </p:nvPicPr>
        <p:blipFill>
          <a:blip r:embed="rId3"/>
          <a:srcRect b="22557"/>
          <a:stretch/>
        </p:blipFill>
        <p:spPr>
          <a:xfrm>
            <a:off x="7464240" y="5695560"/>
            <a:ext cx="2438280" cy="1048680"/>
          </a:xfrm>
          <a:prstGeom prst="rect">
            <a:avLst/>
          </a:prstGeom>
          <a:ln w="0">
            <a:noFill/>
          </a:ln>
        </p:spPr>
      </p:pic>
      <p:sp>
        <p:nvSpPr>
          <p:cNvPr id="151" name="TextBox 10"/>
          <p:cNvSpPr/>
          <p:nvPr/>
        </p:nvSpPr>
        <p:spPr>
          <a:xfrm>
            <a:off x="111600" y="6220080"/>
            <a:ext cx="6127920" cy="54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ct val="100000"/>
              </a:lnSpc>
              <a:spcBef>
                <a:spcPts val="431"/>
              </a:spcBef>
              <a:buNone/>
            </a:pPr>
            <a:r>
              <a:rPr lang="en-GB" sz="800" b="0" strike="noStrike" spc="-1">
                <a:solidFill>
                  <a:srgbClr val="000000"/>
                </a:solidFill>
                <a:latin typeface="Arial"/>
                <a:ea typeface="Arial"/>
              </a:rPr>
              <a:t>Röst, H.L., Sachsenberg, T., Aiche, S., Bielow, C., Weisser, H., Aicheler, F., Andreotti, S., Ehrlich, H.-C., Gutenbrunner, P., Kenar, E., Liang, X., Nahnsen, S., Nilse, L., Pfeuffer, J., Rosenberger, G., Rurik, M., Schmitt, U., Veit, J., Walzer, M., Wojnar, D., Wolski, W.E., </a:t>
            </a:r>
            <a:endParaRPr lang="en-US" sz="800" b="0" strike="noStrike" spc="-1">
              <a:latin typeface="Arial"/>
            </a:endParaRPr>
          </a:p>
          <a:p>
            <a:pPr>
              <a:lnSpc>
                <a:spcPct val="100000"/>
              </a:lnSpc>
              <a:spcBef>
                <a:spcPts val="431"/>
              </a:spcBef>
              <a:buNone/>
            </a:pPr>
            <a:r>
              <a:rPr lang="en-GB" sz="800" b="0" strike="noStrike" spc="-1">
                <a:solidFill>
                  <a:srgbClr val="000000"/>
                </a:solidFill>
                <a:latin typeface="Arial"/>
                <a:ea typeface="Arial"/>
              </a:rPr>
              <a:t>Schilling, O., Choudhary, J.S., Malmström, L., Aebersold, R., Reinert, K., Kohlbacher, O. </a:t>
            </a:r>
            <a:r>
              <a:rPr lang="en-GB" sz="800" b="0" i="1" strike="noStrike" spc="-1">
                <a:solidFill>
                  <a:srgbClr val="000000"/>
                </a:solidFill>
                <a:latin typeface="Arial"/>
                <a:ea typeface="Arial"/>
              </a:rPr>
              <a:t>OpenMS: A flexible open-source software platform for mass spectrometry data analysis.</a:t>
            </a:r>
            <a:r>
              <a:rPr lang="en-GB" sz="800" b="0" strike="noStrike" spc="-1">
                <a:solidFill>
                  <a:srgbClr val="000000"/>
                </a:solidFill>
                <a:latin typeface="Arial"/>
                <a:ea typeface="Arial"/>
              </a:rPr>
              <a:t> Nature Methods, vol. 13, 2016. </a:t>
            </a:r>
            <a:r>
              <a:rPr lang="en-GB" sz="800" b="0" u="sng" strike="noStrike" spc="-1">
                <a:solidFill>
                  <a:srgbClr val="2F3EEA"/>
                </a:solidFill>
                <a:uFillTx/>
                <a:latin typeface="Arial"/>
                <a:ea typeface="Arial"/>
                <a:hlinkClick r:id="rId4"/>
              </a:rPr>
              <a:t>doi:10.1038/nmeth.3959</a:t>
            </a:r>
            <a:endParaRPr lang="en-US" sz="800" b="0" strike="noStrike" spc="-1">
              <a:latin typeface="Arial"/>
            </a:endParaRPr>
          </a:p>
        </p:txBody>
      </p:sp>
      <p:pic>
        <p:nvPicPr>
          <p:cNvPr id="152" name="Picture 2" descr="OpenMS · GitHub"/>
          <p:cNvPicPr/>
          <p:nvPr/>
        </p:nvPicPr>
        <p:blipFill>
          <a:blip r:embed="rId5"/>
          <a:stretch/>
        </p:blipFill>
        <p:spPr>
          <a:xfrm>
            <a:off x="1199520" y="1268640"/>
            <a:ext cx="2376000" cy="21956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 name="PlaceHolder 1"/>
          <p:cNvSpPr>
            <a:spLocks noGrp="1"/>
          </p:cNvSpPr>
          <p:nvPr>
            <p:ph/>
          </p:nvPr>
        </p:nvSpPr>
        <p:spPr>
          <a:xfrm>
            <a:off x="6188760" y="1118160"/>
            <a:ext cx="5450400" cy="5410080"/>
          </a:xfrm>
          <a:prstGeom prst="rect">
            <a:avLst/>
          </a:prstGeom>
          <a:noFill/>
          <a:ln w="0">
            <a:noFill/>
          </a:ln>
        </p:spPr>
        <p:txBody>
          <a:bodyPr lIns="122040" tIns="60840" rIns="122040" bIns="60840" numCol="1" spcCol="0" anchor="t">
            <a:noAutofit/>
          </a:bodyPr>
          <a:lstStyle/>
          <a:p>
            <a:pPr>
              <a:lnSpc>
                <a:spcPct val="100000"/>
              </a:lnSpc>
              <a:buNone/>
              <a:tabLst>
                <a:tab pos="0" algn="l"/>
              </a:tabLst>
            </a:pPr>
            <a:r>
              <a:rPr lang="en-US" sz="3400" b="1" strike="noStrike" spc="-1" dirty="0" err="1">
                <a:solidFill>
                  <a:srgbClr val="000000"/>
                </a:solidFill>
                <a:latin typeface="Arial"/>
                <a:ea typeface="Arial"/>
              </a:rPr>
              <a:t>pyOpenMS</a:t>
            </a:r>
            <a:r>
              <a:rPr lang="en-US" sz="3400" b="1" strike="noStrike" spc="-1" dirty="0">
                <a:solidFill>
                  <a:srgbClr val="000000"/>
                </a:solidFill>
                <a:latin typeface="Arial"/>
                <a:ea typeface="Arial"/>
              </a:rPr>
              <a:t>:</a:t>
            </a:r>
            <a:endParaRPr lang="en-US" sz="3400" b="0" strike="noStrike" spc="-1" dirty="0">
              <a:solidFill>
                <a:srgbClr val="000000"/>
              </a:solidFill>
              <a:latin typeface="Arial"/>
            </a:endParaRPr>
          </a:p>
          <a:p>
            <a:pPr>
              <a:lnSpc>
                <a:spcPct val="100000"/>
              </a:lnSpc>
              <a:buNone/>
              <a:tabLst>
                <a:tab pos="0" algn="l"/>
              </a:tabLst>
            </a:pPr>
            <a:endParaRPr lang="en-US" sz="2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Wraps OpenMS</a:t>
            </a:r>
            <a:endParaRPr lang="en-US" sz="2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Interactive scripting </a:t>
            </a:r>
            <a:endParaRPr lang="en-US" sz="2800" b="0" strike="noStrike" spc="-1" dirty="0">
              <a:solidFill>
                <a:srgbClr val="00B05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Easy to learn</a:t>
            </a:r>
            <a:endParaRPr lang="en-US" sz="2800" b="0" strike="noStrike" spc="-1" dirty="0">
              <a:solidFill>
                <a:srgbClr val="00B05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Dependencies easy to install</a:t>
            </a:r>
            <a:endParaRPr lang="en-US" sz="2800" b="0" strike="noStrike" spc="-1" dirty="0">
              <a:solidFill>
                <a:srgbClr val="00B050"/>
              </a:solidFill>
              <a:latin typeface="Arial"/>
            </a:endParaRPr>
          </a:p>
        </p:txBody>
      </p:sp>
      <p:sp>
        <p:nvSpPr>
          <p:cNvPr id="198" name="PlaceHolder 2"/>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Scripting with OpenMS: pyOpenMS</a:t>
            </a:r>
            <a:endParaRPr lang="en-US" sz="3000" b="0" strike="noStrike" spc="-1">
              <a:solidFill>
                <a:srgbClr val="000000"/>
              </a:solidFill>
              <a:latin typeface="Arial"/>
            </a:endParaRPr>
          </a:p>
        </p:txBody>
      </p:sp>
      <p:sp>
        <p:nvSpPr>
          <p:cNvPr id="199" name="PlaceHolder 3"/>
          <p:cNvSpPr>
            <a:spLocks noGrp="1"/>
          </p:cNvSpPr>
          <p:nvPr>
            <p:ph/>
          </p:nvPr>
        </p:nvSpPr>
        <p:spPr>
          <a:xfrm>
            <a:off x="203040" y="990720"/>
            <a:ext cx="5450400" cy="5410080"/>
          </a:xfrm>
          <a:prstGeom prst="rect">
            <a:avLst/>
          </a:prstGeom>
          <a:noFill/>
          <a:ln w="0">
            <a:noFill/>
          </a:ln>
        </p:spPr>
        <p:txBody>
          <a:bodyPr lIns="122040" tIns="60840" rIns="122040" bIns="60840" numCol="1" spcCol="0" anchor="t">
            <a:noAutofit/>
          </a:bodyPr>
          <a:lstStyle/>
          <a:p>
            <a:pPr>
              <a:lnSpc>
                <a:spcPct val="100000"/>
              </a:lnSpc>
              <a:buNone/>
              <a:tabLst>
                <a:tab pos="0" algn="l"/>
              </a:tabLst>
            </a:pPr>
            <a:r>
              <a:rPr lang="en-US" sz="3740" b="1" i="1" strike="noStrike" spc="-1" dirty="0">
                <a:solidFill>
                  <a:srgbClr val="000000"/>
                </a:solidFill>
                <a:latin typeface="Arial"/>
                <a:ea typeface="Arial"/>
              </a:rPr>
              <a:t>OpenMS: </a:t>
            </a:r>
            <a:endParaRPr lang="en-US" sz="3740" b="0" strike="noStrike" spc="-1" dirty="0">
              <a:solidFill>
                <a:srgbClr val="000000"/>
              </a:solidFill>
              <a:latin typeface="Arial"/>
            </a:endParaRPr>
          </a:p>
          <a:p>
            <a:pPr marL="84600">
              <a:lnSpc>
                <a:spcPct val="100000"/>
              </a:lnSpc>
              <a:buNone/>
              <a:tabLst>
                <a:tab pos="0" algn="l"/>
              </a:tabLst>
            </a:pPr>
            <a:endParaRPr lang="en-US" sz="2800" b="0" strike="noStrike" spc="-1" dirty="0">
              <a:solidFill>
                <a:srgbClr val="00000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Compiled language (fast!)</a:t>
            </a:r>
            <a:endParaRPr lang="en-US" sz="2800" b="0" strike="noStrike" spc="-1" dirty="0">
              <a:solidFill>
                <a:srgbClr val="00B05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Nontrivial to learn </a:t>
            </a:r>
            <a:endParaRPr lang="en-US" sz="2800" b="0" strike="noStrike" spc="-1" dirty="0">
              <a:solidFill>
                <a:srgbClr val="00000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Verbose syntax</a:t>
            </a:r>
            <a:endParaRPr lang="en-US" sz="2800" b="0" strike="noStrike" spc="-1" dirty="0">
              <a:solidFill>
                <a:srgbClr val="00000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Memory management</a:t>
            </a:r>
            <a:endParaRPr lang="en-US" sz="2800" b="0" strike="noStrike" spc="-1" dirty="0">
              <a:solidFill>
                <a:srgbClr val="00000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Dependencies</a:t>
            </a:r>
            <a:br>
              <a:rPr sz="2800" dirty="0"/>
            </a:br>
            <a:r>
              <a:rPr lang="en-US" sz="2400" b="0" strike="noStrike" spc="-1" dirty="0">
                <a:solidFill>
                  <a:srgbClr val="000000"/>
                </a:solidFill>
                <a:latin typeface="Arial"/>
                <a:ea typeface="Arial"/>
              </a:rPr>
              <a:t>(challenging for developers, easy for users)</a:t>
            </a:r>
            <a:endParaRPr lang="en-US" sz="24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p:txBody>
      </p:sp>
      <p:pic>
        <p:nvPicPr>
          <p:cNvPr id="200" name="Google Shape;154;p22"/>
          <p:cNvPicPr/>
          <p:nvPr/>
        </p:nvPicPr>
        <p:blipFill>
          <a:blip r:embed="rId3"/>
          <a:stretch/>
        </p:blipFill>
        <p:spPr>
          <a:xfrm>
            <a:off x="8501760" y="1216800"/>
            <a:ext cx="1790280" cy="528480"/>
          </a:xfrm>
          <a:prstGeom prst="rect">
            <a:avLst/>
          </a:prstGeom>
          <a:ln w="0">
            <a:noFill/>
          </a:ln>
        </p:spPr>
      </p:pic>
      <p:pic>
        <p:nvPicPr>
          <p:cNvPr id="201" name="Google Shape;155;p22"/>
          <p:cNvPicPr/>
          <p:nvPr/>
        </p:nvPicPr>
        <p:blipFill>
          <a:blip r:embed="rId4"/>
          <a:stretch/>
        </p:blipFill>
        <p:spPr>
          <a:xfrm>
            <a:off x="2275200" y="990720"/>
            <a:ext cx="609480" cy="685800"/>
          </a:xfrm>
          <a:prstGeom prst="rect">
            <a:avLst/>
          </a:prstGeom>
          <a:ln w="0">
            <a:noFill/>
          </a:ln>
        </p:spPr>
      </p:pic>
      <p:pic>
        <p:nvPicPr>
          <p:cNvPr id="202" name="Google Shape;281;p38"/>
          <p:cNvPicPr/>
          <p:nvPr/>
        </p:nvPicPr>
        <p:blipFill>
          <a:blip r:embed="rId5"/>
          <a:stretch/>
        </p:blipFill>
        <p:spPr>
          <a:xfrm>
            <a:off x="6386040" y="5388120"/>
            <a:ext cx="1633680" cy="1225080"/>
          </a:xfrm>
          <a:prstGeom prst="rect">
            <a:avLst/>
          </a:prstGeom>
          <a:ln w="0">
            <a:noFill/>
          </a:ln>
        </p:spPr>
      </p:pic>
      <p:pic>
        <p:nvPicPr>
          <p:cNvPr id="203" name="Google Shape;282;p38"/>
          <p:cNvPicPr/>
          <p:nvPr/>
        </p:nvPicPr>
        <p:blipFill>
          <a:blip r:embed="rId6"/>
          <a:stretch/>
        </p:blipFill>
        <p:spPr>
          <a:xfrm>
            <a:off x="8110800" y="5600880"/>
            <a:ext cx="1599840" cy="799920"/>
          </a:xfrm>
          <a:prstGeom prst="rect">
            <a:avLst/>
          </a:prstGeom>
          <a:ln w="0">
            <a:noFill/>
          </a:ln>
        </p:spPr>
      </p:pic>
      <p:pic>
        <p:nvPicPr>
          <p:cNvPr id="204" name="Google Shape;280;p38"/>
          <p:cNvPicPr/>
          <p:nvPr/>
        </p:nvPicPr>
        <p:blipFill>
          <a:blip r:embed="rId7"/>
          <a:stretch/>
        </p:blipFill>
        <p:spPr>
          <a:xfrm>
            <a:off x="9801360" y="5555520"/>
            <a:ext cx="1928520" cy="1087200"/>
          </a:xfrm>
          <a:prstGeom prst="rect">
            <a:avLst/>
          </a:prstGeom>
          <a:ln w="0">
            <a:noFill/>
          </a:ln>
        </p:spPr>
      </p:pic>
      <p:sp>
        <p:nvSpPr>
          <p:cNvPr id="205" name="TextBox 9"/>
          <p:cNvSpPr/>
          <p:nvPr/>
        </p:nvSpPr>
        <p:spPr>
          <a:xfrm>
            <a:off x="3240" y="6516000"/>
            <a:ext cx="43416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10</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06"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a:solidFill>
                  <a:srgbClr val="000000"/>
                </a:solidFill>
                <a:latin typeface="Arial"/>
                <a:ea typeface="Arial"/>
              </a:rPr>
              <a:t>Brief intermission..</a:t>
            </a:r>
            <a:endParaRPr lang="en-US" sz="3000" b="0" strike="noStrike" spc="-1">
              <a:solidFill>
                <a:srgbClr val="000000"/>
              </a:solidFill>
              <a:latin typeface="Arial"/>
            </a:endParaRPr>
          </a:p>
        </p:txBody>
      </p:sp>
      <p:sp>
        <p:nvSpPr>
          <p:cNvPr id="207" name="PlaceHolder 2"/>
          <p:cNvSpPr>
            <a:spLocks noGrp="1"/>
          </p:cNvSpPr>
          <p:nvPr>
            <p:ph/>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r>
              <a:rPr lang="en-GB" sz="1800" b="0" u="sng" strike="noStrike" spc="-1" dirty="0">
                <a:solidFill>
                  <a:srgbClr val="2F3EEA"/>
                </a:solidFill>
                <a:uFillTx/>
                <a:latin typeface="Arial"/>
                <a:ea typeface="Arial"/>
                <a:hlinkClick r:id="rId3"/>
              </a:rPr>
              <a:t>https://github.com/axelwalter/pyopenms-workshop</a:t>
            </a:r>
            <a:endParaRPr lang="en-US" sz="1800" b="0" strike="noStrike" spc="-1" dirty="0">
              <a:solidFill>
                <a:srgbClr val="000000"/>
              </a:solidFill>
              <a:latin typeface="Arial"/>
            </a:endParaRPr>
          </a:p>
          <a:p>
            <a:pPr>
              <a:lnSpc>
                <a:spcPct val="100000"/>
              </a:lnSpc>
              <a:buNone/>
            </a:pPr>
            <a:endParaRPr lang="en-US" sz="1800" b="0" strike="noStrike" spc="-1" dirty="0">
              <a:solidFill>
                <a:srgbClr val="000000"/>
              </a:solidFill>
              <a:latin typeface="Arial"/>
            </a:endParaRPr>
          </a:p>
          <a:p>
            <a:pPr marL="198000" indent="-198000">
              <a:lnSpc>
                <a:spcPct val="100000"/>
              </a:lnSpc>
              <a:buClr>
                <a:srgbClr val="000000"/>
              </a:buClr>
              <a:buFont typeface="Symbol" charset="2"/>
              <a:buChar char=""/>
            </a:pPr>
            <a:r>
              <a:rPr lang="en-GB" sz="1800" b="0" strike="noStrike" spc="-1" dirty="0">
                <a:solidFill>
                  <a:srgbClr val="000000"/>
                </a:solidFill>
                <a:latin typeface="Arial"/>
                <a:ea typeface="Arial"/>
              </a:rPr>
              <a:t>Click on the </a:t>
            </a:r>
            <a:endParaRPr lang="en-US" sz="1800" b="0" strike="noStrike" spc="-1" dirty="0">
              <a:solidFill>
                <a:srgbClr val="000000"/>
              </a:solidFill>
              <a:latin typeface="Arial"/>
            </a:endParaRPr>
          </a:p>
        </p:txBody>
      </p:sp>
      <p:pic>
        <p:nvPicPr>
          <p:cNvPr id="209" name="Picture 2" descr="Integrating Binder and Stencila – the building blocks to increased open  communication and transparency | Labs | eLife"/>
          <p:cNvPicPr/>
          <p:nvPr/>
        </p:nvPicPr>
        <p:blipFill>
          <a:blip r:embed="rId4"/>
          <a:srcRect t="26333" b="27570"/>
          <a:stretch/>
        </p:blipFill>
        <p:spPr>
          <a:xfrm>
            <a:off x="3215520" y="1556640"/>
            <a:ext cx="1938960" cy="50364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983520" y="391320"/>
            <a:ext cx="10008720" cy="437400"/>
          </a:xfrm>
          <a:prstGeom prst="rect">
            <a:avLst/>
          </a:prstGeom>
          <a:noFill/>
          <a:ln w="0">
            <a:noFill/>
          </a:ln>
        </p:spPr>
        <p:txBody>
          <a:bodyPr lIns="0" tIns="0" rIns="0" bIns="0" numCol="1" spcCol="0" anchor="b">
            <a:noAutofit/>
          </a:bodyPr>
          <a:lstStyle/>
          <a:p>
            <a:pPr algn="r">
              <a:lnSpc>
                <a:spcPct val="100000"/>
              </a:lnSpc>
              <a:buNone/>
            </a:pPr>
            <a:r>
              <a:rPr lang="en-DK" sz="3000" b="1" strike="noStrike" spc="-1">
                <a:solidFill>
                  <a:srgbClr val="000000"/>
                </a:solidFill>
                <a:latin typeface="Arial"/>
                <a:ea typeface="Arial"/>
              </a:rPr>
              <a:t>Metabolomics</a:t>
            </a:r>
            <a:r>
              <a:rPr lang="en-DK" sz="3000" b="0" strike="noStrike" spc="-1">
                <a:solidFill>
                  <a:srgbClr val="000000"/>
                </a:solidFill>
                <a:latin typeface="Arial"/>
                <a:ea typeface="Arial"/>
              </a:rPr>
              <a:t> </a:t>
            </a:r>
            <a:r>
              <a:rPr lang="en-DK" sz="3000" b="1" strike="noStrike" spc="-1">
                <a:solidFill>
                  <a:srgbClr val="000000"/>
                </a:solidFill>
                <a:latin typeface="Arial"/>
                <a:ea typeface="Arial"/>
              </a:rPr>
              <a:t>for Specialized Metabolites, Ph.D. (Efi) </a:t>
            </a:r>
            <a:endParaRPr lang="en-US" sz="3000" b="0" strike="noStrike" spc="-1">
              <a:solidFill>
                <a:srgbClr val="000000"/>
              </a:solidFill>
              <a:latin typeface="Arial"/>
            </a:endParaRPr>
          </a:p>
        </p:txBody>
      </p:sp>
      <p:pic>
        <p:nvPicPr>
          <p:cNvPr id="212" name="Picture 2"/>
          <p:cNvPicPr/>
          <p:nvPr/>
        </p:nvPicPr>
        <p:blipFill>
          <a:blip r:embed="rId3"/>
          <a:srcRect r="37591" b="61115"/>
          <a:stretch/>
        </p:blipFill>
        <p:spPr>
          <a:xfrm>
            <a:off x="1415520" y="1412640"/>
            <a:ext cx="7560360" cy="2680200"/>
          </a:xfrm>
          <a:prstGeom prst="rect">
            <a:avLst/>
          </a:prstGeom>
          <a:ln w="0">
            <a:noFill/>
          </a:ln>
        </p:spPr>
      </p:pic>
      <p:sp>
        <p:nvSpPr>
          <p:cNvPr id="213" name="Straight Arrow Connector 7"/>
          <p:cNvSpPr/>
          <p:nvPr/>
        </p:nvSpPr>
        <p:spPr>
          <a:xfrm>
            <a:off x="8976240" y="2709000"/>
            <a:ext cx="503640" cy="360"/>
          </a:xfrm>
          <a:custGeom>
            <a:avLst/>
            <a:gdLst/>
            <a:ahLst/>
            <a:cxnLst/>
            <a:rect l="l" t="t" r="r" b="b"/>
            <a:pathLst>
              <a:path w="21600" h="21600">
                <a:moveTo>
                  <a:pt x="0" y="0"/>
                </a:moveTo>
                <a:lnTo>
                  <a:pt x="21600" y="21600"/>
                </a:lnTo>
              </a:path>
            </a:pathLst>
          </a:custGeom>
          <a:solidFill>
            <a:schemeClr val="accent1"/>
          </a:solidFill>
          <a:ln w="9525">
            <a:solidFill>
              <a:srgbClr val="000000"/>
            </a:solidFill>
            <a:miter/>
            <a:tailEnd type="triangle" w="med" len="med"/>
          </a:ln>
        </p:spPr>
        <p:style>
          <a:lnRef idx="0">
            <a:scrgbClr r="0" g="0" b="0"/>
          </a:lnRef>
          <a:fillRef idx="0">
            <a:scrgbClr r="0" g="0" b="0"/>
          </a:fillRef>
          <a:effectRef idx="0">
            <a:scrgbClr r="0" g="0" b="0"/>
          </a:effectRef>
          <a:fontRef idx="minor"/>
        </p:style>
      </p:sp>
      <p:pic>
        <p:nvPicPr>
          <p:cNvPr id="214" name="Picture 10" descr="A child looking at the camera&#10;&#10;Description automatically generated with medium confidence"/>
          <p:cNvPicPr/>
          <p:nvPr/>
        </p:nvPicPr>
        <p:blipFill>
          <a:blip r:embed="rId4"/>
          <a:stretch/>
        </p:blipFill>
        <p:spPr>
          <a:xfrm>
            <a:off x="9656280" y="1730880"/>
            <a:ext cx="1773720" cy="1955880"/>
          </a:xfrm>
          <a:prstGeom prst="rect">
            <a:avLst/>
          </a:prstGeom>
          <a:ln w="0">
            <a:noFill/>
          </a:ln>
        </p:spPr>
      </p:pic>
      <p:pic>
        <p:nvPicPr>
          <p:cNvPr id="215" name="Graphic 5" descr="Question Mark with solid fill"/>
          <p:cNvPicPr/>
          <p:nvPr/>
        </p:nvPicPr>
        <p:blipFill>
          <a:blip r:embed="rId5"/>
          <a:stretch/>
        </p:blipFill>
        <p:spPr>
          <a:xfrm>
            <a:off x="10692000" y="1397160"/>
            <a:ext cx="914040" cy="914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additive="repl">
                                        <p:cTn id="7" dur="500"/>
                                        <p:tgtEl>
                                          <p:spTgt spid="214"/>
                                        </p:tgtEl>
                                      </p:cBhvr>
                                    </p:animEffect>
                                  </p:childTnLst>
                                </p:cTn>
                              </p:par>
                              <p:par>
                                <p:cTn id="8" presetID="10" presetClass="entr" fill="hold"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fade">
                                      <p:cBhvr additive="repl">
                                        <p:cTn id="10"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Picture 5"/>
          <p:cNvPicPr/>
          <p:nvPr/>
        </p:nvPicPr>
        <p:blipFill>
          <a:blip r:embed="rId3"/>
          <a:stretch/>
        </p:blipFill>
        <p:spPr>
          <a:xfrm>
            <a:off x="1317240" y="507240"/>
            <a:ext cx="10554840" cy="6005880"/>
          </a:xfrm>
          <a:prstGeom prst="rect">
            <a:avLst/>
          </a:prstGeom>
          <a:ln w="0">
            <a:noFill/>
          </a:ln>
        </p:spPr>
      </p:pic>
      <p:sp>
        <p:nvSpPr>
          <p:cNvPr id="218" name="TextBox 6"/>
          <p:cNvSpPr/>
          <p:nvPr/>
        </p:nvSpPr>
        <p:spPr>
          <a:xfrm>
            <a:off x="18720" y="5729760"/>
            <a:ext cx="4975200" cy="786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ct val="100000"/>
              </a:lnSpc>
              <a:buNone/>
            </a:pPr>
            <a:r>
              <a:rPr lang="en-GB" sz="600" b="0" strike="noStrike" spc="-1">
                <a:solidFill>
                  <a:srgbClr val="000000"/>
                </a:solidFill>
                <a:latin typeface="Arial"/>
                <a:ea typeface="Arial"/>
              </a:rPr>
              <a:t>Röst, H.L., Sachsenberg, T., Aiche, S., Bielow, C., Weisser, H., Aicheler, F., Andreotti, S., Ehrlich, H.-C., Gutenbrunner, P., Kenar, E., Liang, X., Nahnsen, S., Nilse, L., Pfeuffer, J., Rosenberger, G., Rurik, M., Schmitt, U., Veit, J., Walzer, M., Wojnar, D., Wolski, W.E.,Schilling, O., Choudhary, J.S., Malmström, L., Aebersold, R., Reinert, K., Kohlbacher, O. </a:t>
            </a:r>
            <a:r>
              <a:rPr lang="en-GB" sz="600" b="1" strike="noStrike" spc="-1">
                <a:solidFill>
                  <a:srgbClr val="000000"/>
                </a:solidFill>
                <a:latin typeface="Arial"/>
                <a:ea typeface="Arial"/>
              </a:rPr>
              <a:t>OpenMS: A flexible open-source software platform for mass spectrometry data analysis.</a:t>
            </a:r>
            <a:r>
              <a:rPr lang="en-GB" sz="600" b="0" strike="noStrike" spc="-1">
                <a:solidFill>
                  <a:srgbClr val="000000"/>
                </a:solidFill>
                <a:latin typeface="Arial"/>
                <a:ea typeface="Arial"/>
              </a:rPr>
              <a:t> Nature Methods, vol. 13, 2016. </a:t>
            </a:r>
            <a:r>
              <a:rPr lang="en-GB" sz="600" b="0" u="sng" strike="noStrike" spc="-1">
                <a:solidFill>
                  <a:srgbClr val="2F3EEA"/>
                </a:solidFill>
                <a:uFillTx/>
                <a:latin typeface="Arial"/>
                <a:ea typeface="Arial"/>
                <a:hlinkClick r:id="rId4"/>
              </a:rPr>
              <a:t>doi:10.1038/nmeth.3959</a:t>
            </a:r>
            <a:endParaRPr lang="en-US" sz="600" b="0" strike="noStrike" spc="-1">
              <a:latin typeface="Arial"/>
            </a:endParaRPr>
          </a:p>
          <a:p>
            <a:pPr>
              <a:lnSpc>
                <a:spcPct val="100000"/>
              </a:lnSpc>
              <a:buNone/>
            </a:pPr>
            <a:r>
              <a:rPr lang="en-GB" sz="600" b="0" strike="noStrike" spc="-1">
                <a:solidFill>
                  <a:srgbClr val="000000"/>
                </a:solidFill>
                <a:latin typeface="Arial"/>
                <a:ea typeface="Arial"/>
              </a:rPr>
              <a:t>Kai Dührkop, Markus Fleischauer, Marcus Ludwig, Alexander A. Aksenov, Alexey V. Melnik, Marvin Meusel, Pieter C. Dorrestein, Juho Rousu, and Sebastian Böcker, </a:t>
            </a:r>
            <a:r>
              <a:rPr lang="en-GB" sz="600" b="1" u="sng" strike="noStrike" spc="-1">
                <a:solidFill>
                  <a:srgbClr val="2F3EEA"/>
                </a:solidFill>
                <a:uFillTx/>
                <a:latin typeface="Arial"/>
                <a:ea typeface="Arial"/>
                <a:hlinkClick r:id="rId5"/>
              </a:rPr>
              <a:t>SIRIUS 4: Turning tandem mass spectra into metabolite structure information.</a:t>
            </a:r>
            <a:r>
              <a:rPr lang="en-GB" sz="600" b="1" strike="noStrike" spc="-1">
                <a:solidFill>
                  <a:srgbClr val="000000"/>
                </a:solidFill>
                <a:latin typeface="Arial"/>
                <a:ea typeface="Arial"/>
              </a:rPr>
              <a:t> </a:t>
            </a:r>
            <a:r>
              <a:rPr lang="en-GB" sz="600" b="0" strike="noStrike" spc="-1">
                <a:solidFill>
                  <a:srgbClr val="000000"/>
                </a:solidFill>
                <a:latin typeface="Arial"/>
                <a:ea typeface="Arial"/>
              </a:rPr>
              <a:t>Nature Methods 16, 299–302, 2019.</a:t>
            </a:r>
            <a:endParaRPr lang="en-US" sz="600" b="0" strike="noStrike" spc="-1">
              <a:latin typeface="Arial"/>
            </a:endParaRPr>
          </a:p>
          <a:p>
            <a:pPr>
              <a:lnSpc>
                <a:spcPct val="100000"/>
              </a:lnSpc>
              <a:spcBef>
                <a:spcPts val="431"/>
              </a:spcBef>
              <a:buNone/>
            </a:pPr>
            <a:r>
              <a:rPr lang="en-GB" sz="600" b="0" strike="noStrike" spc="-1">
                <a:solidFill>
                  <a:srgbClr val="000000"/>
                </a:solidFill>
                <a:latin typeface="Arial"/>
                <a:ea typeface="Arial"/>
              </a:rPr>
              <a:t>Nothias, L.-F., Petras, D., Schmid, R. et al.</a:t>
            </a:r>
            <a:r>
              <a:rPr lang="en-GB" sz="600" b="1" strike="noStrike" spc="-1">
                <a:solidFill>
                  <a:srgbClr val="000000"/>
                </a:solidFill>
                <a:latin typeface="Arial"/>
                <a:ea typeface="Arial"/>
              </a:rPr>
              <a:t> </a:t>
            </a:r>
            <a:r>
              <a:rPr lang="en-GB" sz="600" b="1" u="sng" strike="noStrike" spc="-1">
                <a:solidFill>
                  <a:srgbClr val="000000"/>
                </a:solidFill>
                <a:uFillTx/>
                <a:latin typeface="Arial"/>
                <a:ea typeface="Arial"/>
                <a:hlinkClick r:id="rId6"/>
              </a:rPr>
              <a:t>Feature-based molecular networking in the GNPS analysis environment</a:t>
            </a:r>
            <a:r>
              <a:rPr lang="en-GB" sz="600" b="0" strike="noStrike" spc="-1">
                <a:solidFill>
                  <a:srgbClr val="000000"/>
                </a:solidFill>
                <a:latin typeface="Arial"/>
                <a:ea typeface="Arial"/>
              </a:rPr>
              <a:t>. Nat. Methods 17, 905–908 (2020).</a:t>
            </a:r>
            <a:endParaRPr lang="en-US" sz="600" b="0" strike="noStrike" spc="-1">
              <a:latin typeface="Arial"/>
            </a:endParaRPr>
          </a:p>
        </p:txBody>
      </p:sp>
      <p:sp>
        <p:nvSpPr>
          <p:cNvPr id="219" name="PlaceHolder 2"/>
          <p:cNvSpPr>
            <a:spLocks noGrp="1"/>
          </p:cNvSpPr>
          <p:nvPr>
            <p:ph type="title"/>
          </p:nvPr>
        </p:nvSpPr>
        <p:spPr>
          <a:xfrm>
            <a:off x="3348360" y="428040"/>
            <a:ext cx="9313200" cy="437400"/>
          </a:xfrm>
          <a:prstGeom prst="rect">
            <a:avLst/>
          </a:prstGeom>
          <a:noFill/>
          <a:ln w="0">
            <a:noFill/>
          </a:ln>
        </p:spPr>
        <p:txBody>
          <a:bodyPr lIns="0" tIns="0" rIns="0" bIns="0" numCol="1" spcCol="0" anchor="b">
            <a:noAutofit/>
          </a:bodyPr>
          <a:lstStyle/>
          <a:p>
            <a:pPr algn="r">
              <a:lnSpc>
                <a:spcPct val="100000"/>
              </a:lnSpc>
              <a:buNone/>
            </a:pPr>
            <a:r>
              <a:rPr lang="en-DK" sz="2000" b="0" strike="noStrike" spc="-1">
                <a:solidFill>
                  <a:srgbClr val="000000"/>
                </a:solidFill>
                <a:latin typeface="Arial"/>
                <a:ea typeface="Arial"/>
              </a:rPr>
              <a:t>pyOpenMS</a:t>
            </a:r>
            <a:r>
              <a:rPr lang="en-DK" sz="2400" b="1" strike="noStrike" spc="-1">
                <a:solidFill>
                  <a:srgbClr val="000000"/>
                </a:solidFill>
                <a:latin typeface="Arial"/>
                <a:ea typeface="Arial"/>
              </a:rPr>
              <a:t> 	</a:t>
            </a:r>
            <a:endParaRPr lang="en-US" sz="2400" b="0" strike="noStrike" spc="-1">
              <a:solidFill>
                <a:srgbClr val="000000"/>
              </a:solidFill>
              <a:latin typeface="Arial"/>
            </a:endParaRPr>
          </a:p>
        </p:txBody>
      </p:sp>
      <p:pic>
        <p:nvPicPr>
          <p:cNvPr id="220" name="Picture 2" descr="SNAKeMAKE: Reproducible and Scalable Bioinformatic Workflows -  physalia-courses"/>
          <p:cNvPicPr/>
          <p:nvPr/>
        </p:nvPicPr>
        <p:blipFill>
          <a:blip r:embed="rId7"/>
          <a:stretch/>
        </p:blipFill>
        <p:spPr>
          <a:xfrm>
            <a:off x="11082960" y="91080"/>
            <a:ext cx="777960" cy="437400"/>
          </a:xfrm>
          <a:prstGeom prst="rect">
            <a:avLst/>
          </a:prstGeom>
          <a:ln w="0">
            <a:noFill/>
          </a:ln>
        </p:spPr>
      </p:pic>
      <p:sp>
        <p:nvSpPr>
          <p:cNvPr id="221" name="Title 1"/>
          <p:cNvSpPr/>
          <p:nvPr/>
        </p:nvSpPr>
        <p:spPr>
          <a:xfrm>
            <a:off x="1877760" y="111240"/>
            <a:ext cx="9313200" cy="43740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b">
            <a:noAutofit/>
          </a:bodyPr>
          <a:lstStyle/>
          <a:p>
            <a:pPr algn="r">
              <a:lnSpc>
                <a:spcPct val="100000"/>
              </a:lnSpc>
              <a:buNone/>
            </a:pPr>
            <a:r>
              <a:rPr lang="en-DK" sz="3000" b="0" strike="noStrike" spc="-1">
                <a:solidFill>
                  <a:srgbClr val="000000"/>
                </a:solidFill>
                <a:latin typeface="Arial"/>
                <a:ea typeface="Arial"/>
              </a:rPr>
              <a:t>UMETAFlow </a:t>
            </a:r>
            <a:endParaRPr lang="en-US" sz="3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1415520" y="476640"/>
            <a:ext cx="10872720" cy="531000"/>
          </a:xfrm>
          <a:prstGeom prst="rect">
            <a:avLst/>
          </a:prstGeom>
          <a:noFill/>
          <a:ln w="0">
            <a:noFill/>
          </a:ln>
        </p:spPr>
        <p:txBody>
          <a:bodyPr lIns="0" tIns="0" rIns="0" bIns="0" numCol="1" spcCol="0" anchor="b">
            <a:noAutofit/>
          </a:bodyPr>
          <a:lstStyle/>
          <a:p>
            <a:pPr>
              <a:lnSpc>
                <a:spcPct val="90000"/>
              </a:lnSpc>
              <a:buNone/>
            </a:pPr>
            <a:r>
              <a:rPr lang="en-GB" sz="2800" b="1" strike="noStrike" spc="-1">
                <a:solidFill>
                  <a:srgbClr val="000000"/>
                </a:solidFill>
                <a:latin typeface="Arial"/>
                <a:ea typeface="Arial"/>
              </a:rPr>
              <a:t>Pre-processing: </a:t>
            </a:r>
            <a:br>
              <a:rPr sz="2800"/>
            </a:br>
            <a:r>
              <a:rPr lang="en-GB" sz="2800" b="1" strike="noStrike" spc="-1">
                <a:solidFill>
                  <a:srgbClr val="000000"/>
                </a:solidFill>
                <a:latin typeface="Arial"/>
                <a:ea typeface="Arial"/>
              </a:rPr>
              <a:t>From raw data to a table of metabolic features</a:t>
            </a:r>
            <a:endParaRPr lang="en-US" sz="2800" b="0" strike="noStrike" spc="-1">
              <a:solidFill>
                <a:srgbClr val="000000"/>
              </a:solidFill>
              <a:latin typeface="Arial"/>
            </a:endParaRPr>
          </a:p>
        </p:txBody>
      </p:sp>
      <p:pic>
        <p:nvPicPr>
          <p:cNvPr id="223" name="Picture 2"/>
          <p:cNvPicPr/>
          <p:nvPr/>
        </p:nvPicPr>
        <p:blipFill>
          <a:blip r:embed="rId3"/>
          <a:stretch/>
        </p:blipFill>
        <p:spPr>
          <a:xfrm>
            <a:off x="0" y="1405080"/>
            <a:ext cx="12191760" cy="40478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Picture 4"/>
          <p:cNvPicPr/>
          <p:nvPr/>
        </p:nvPicPr>
        <p:blipFill>
          <a:blip r:embed="rId3"/>
          <a:stretch/>
        </p:blipFill>
        <p:spPr>
          <a:xfrm>
            <a:off x="1553760" y="1506960"/>
            <a:ext cx="6741000" cy="2100600"/>
          </a:xfrm>
          <a:prstGeom prst="rect">
            <a:avLst/>
          </a:prstGeom>
          <a:ln w="0">
            <a:noFill/>
          </a:ln>
        </p:spPr>
      </p:pic>
      <p:pic>
        <p:nvPicPr>
          <p:cNvPr id="225" name="Picture 2" descr="Overview slides about EMBL-EBI"/>
          <p:cNvPicPr/>
          <p:nvPr/>
        </p:nvPicPr>
        <p:blipFill>
          <a:blip r:embed="rId4"/>
          <a:stretch/>
        </p:blipFill>
        <p:spPr>
          <a:xfrm>
            <a:off x="4220280" y="3234240"/>
            <a:ext cx="920520" cy="468720"/>
          </a:xfrm>
          <a:prstGeom prst="rect">
            <a:avLst/>
          </a:prstGeom>
          <a:ln w="0">
            <a:noFill/>
          </a:ln>
        </p:spPr>
      </p:pic>
      <p:sp>
        <p:nvSpPr>
          <p:cNvPr id="226" name="PlaceHolder 1"/>
          <p:cNvSpPr>
            <a:spLocks noGrp="1"/>
          </p:cNvSpPr>
          <p:nvPr>
            <p:ph type="title"/>
          </p:nvPr>
        </p:nvSpPr>
        <p:spPr>
          <a:xfrm>
            <a:off x="1439280" y="336960"/>
            <a:ext cx="9313200" cy="437400"/>
          </a:xfrm>
          <a:prstGeom prst="rect">
            <a:avLst/>
          </a:prstGeom>
          <a:noFill/>
          <a:ln w="0">
            <a:noFill/>
          </a:ln>
        </p:spPr>
        <p:txBody>
          <a:bodyPr lIns="0" tIns="0" rIns="0" bIns="0" numCol="1" spcCol="0" anchor="b">
            <a:noAutofit/>
          </a:bodyPr>
          <a:lstStyle/>
          <a:p>
            <a:pPr>
              <a:lnSpc>
                <a:spcPct val="100000"/>
              </a:lnSpc>
              <a:buNone/>
            </a:pPr>
            <a:r>
              <a:rPr lang="en-US" sz="3000" b="1" strike="noStrike" spc="-1">
                <a:solidFill>
                  <a:srgbClr val="000000"/>
                </a:solidFill>
                <a:latin typeface="Arial"/>
                <a:ea typeface="Arial"/>
              </a:rPr>
              <a:t>Data conversion</a:t>
            </a:r>
            <a:endParaRPr lang="en-US" sz="3000" b="0" strike="noStrike" spc="-1">
              <a:solidFill>
                <a:srgbClr val="000000"/>
              </a:solidFill>
              <a:latin typeface="Arial"/>
            </a:endParaRPr>
          </a:p>
        </p:txBody>
      </p:sp>
      <p:sp>
        <p:nvSpPr>
          <p:cNvPr id="227" name="PlaceHolder 2"/>
          <p:cNvSpPr>
            <a:spLocks noGrp="1"/>
          </p:cNvSpPr>
          <p:nvPr>
            <p:ph/>
          </p:nvPr>
        </p:nvSpPr>
        <p:spPr>
          <a:xfrm>
            <a:off x="1774800" y="1398600"/>
            <a:ext cx="9313200" cy="4853160"/>
          </a:xfrm>
          <a:prstGeom prst="rect">
            <a:avLst/>
          </a:prstGeom>
          <a:noFill/>
          <a:ln w="0">
            <a:noFill/>
          </a:ln>
        </p:spPr>
        <p:txBody>
          <a:bodyPr lIns="0" tIns="0" rIns="0" bIns="0" numCol="1" spcCol="0" anchor="t">
            <a:noAutofit/>
          </a:bodyPr>
          <a:lstStyle/>
          <a:p>
            <a:pPr>
              <a:lnSpc>
                <a:spcPct val="100000"/>
              </a:lnSpc>
              <a:buNone/>
              <a:tabLst>
                <a:tab pos="0" algn="l"/>
              </a:tabLst>
            </a:pPr>
            <a:r>
              <a:rPr lang="en-GB" sz="1800" b="0" strike="noStrike" spc="-1">
                <a:solidFill>
                  <a:srgbClr val="000000"/>
                </a:solidFill>
                <a:latin typeface="Arial"/>
                <a:ea typeface="Arial"/>
              </a:rPr>
              <a:t>Vendor-format files to an </a:t>
            </a:r>
            <a:r>
              <a:rPr lang="en-GB" sz="1800" b="1" strike="noStrike" spc="-1">
                <a:solidFill>
                  <a:srgbClr val="000000"/>
                </a:solidFill>
                <a:latin typeface="Arial"/>
                <a:ea typeface="Arial"/>
              </a:rPr>
              <a:t>open community-driven format </a:t>
            </a:r>
            <a:endParaRPr lang="en-US" sz="1800" b="0" strike="noStrike" spc="-1">
              <a:solidFill>
                <a:srgbClr val="000000"/>
              </a:solidFill>
              <a:latin typeface="Arial"/>
            </a:endParaRPr>
          </a:p>
        </p:txBody>
      </p:sp>
      <p:pic>
        <p:nvPicPr>
          <p:cNvPr id="228" name="Picture 5"/>
          <p:cNvPicPr/>
          <p:nvPr/>
        </p:nvPicPr>
        <p:blipFill>
          <a:blip r:embed="rId5"/>
          <a:stretch/>
        </p:blipFill>
        <p:spPr>
          <a:xfrm>
            <a:off x="2492280" y="3998880"/>
            <a:ext cx="4863600" cy="2326680"/>
          </a:xfrm>
          <a:prstGeom prst="rect">
            <a:avLst/>
          </a:prstGeom>
          <a:ln w="0">
            <a:noFill/>
          </a:ln>
        </p:spPr>
      </p:pic>
      <p:sp>
        <p:nvSpPr>
          <p:cNvPr id="229" name="TextBox 6"/>
          <p:cNvSpPr/>
          <p:nvPr/>
        </p:nvSpPr>
        <p:spPr>
          <a:xfrm>
            <a:off x="3195720" y="4066200"/>
            <a:ext cx="904680" cy="2134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spcBef>
                <a:spcPts val="431"/>
              </a:spcBef>
              <a:buNone/>
            </a:pPr>
            <a:r>
              <a:rPr lang="en-GB" sz="1400" b="0" strike="noStrike" spc="-1">
                <a:solidFill>
                  <a:srgbClr val="000000"/>
                </a:solidFill>
                <a:latin typeface="Arial"/>
                <a:ea typeface="Arial"/>
              </a:rPr>
              <a:t>Profile data</a:t>
            </a:r>
            <a:endParaRPr lang="en-US" sz="1400" b="0" strike="noStrike" spc="-1">
              <a:latin typeface="Arial"/>
            </a:endParaRPr>
          </a:p>
        </p:txBody>
      </p:sp>
      <p:sp>
        <p:nvSpPr>
          <p:cNvPr id="230" name="TextBox 8"/>
          <p:cNvSpPr/>
          <p:nvPr/>
        </p:nvSpPr>
        <p:spPr>
          <a:xfrm>
            <a:off x="5785200" y="4066200"/>
            <a:ext cx="1072440" cy="2134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spcBef>
                <a:spcPts val="431"/>
              </a:spcBef>
              <a:buNone/>
            </a:pPr>
            <a:r>
              <a:rPr lang="en-GB" sz="1400" b="0" strike="noStrike" spc="-1">
                <a:solidFill>
                  <a:srgbClr val="000000"/>
                </a:solidFill>
                <a:latin typeface="Arial"/>
                <a:ea typeface="Arial"/>
              </a:rPr>
              <a:t>Centroid data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1559520" y="4046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dirty="0">
                <a:solidFill>
                  <a:srgbClr val="000000"/>
                </a:solidFill>
                <a:latin typeface="Arial"/>
                <a:ea typeface="Arial"/>
              </a:rPr>
              <a:t>Feature detection (raw mzML)</a:t>
            </a:r>
            <a:endParaRPr lang="en-US" sz="3000" b="0" strike="noStrike" spc="-1" dirty="0">
              <a:solidFill>
                <a:srgbClr val="000000"/>
              </a:solidFill>
              <a:latin typeface="Arial"/>
            </a:endParaRPr>
          </a:p>
        </p:txBody>
      </p:sp>
      <p:pic>
        <p:nvPicPr>
          <p:cNvPr id="233" name="Picture 4"/>
          <p:cNvPicPr/>
          <p:nvPr/>
        </p:nvPicPr>
        <p:blipFill>
          <a:blip r:embed="rId3"/>
          <a:stretch/>
        </p:blipFill>
        <p:spPr>
          <a:xfrm>
            <a:off x="2135520" y="1772640"/>
            <a:ext cx="5710680" cy="4381560"/>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1. Mass trace detection</a:t>
            </a:r>
            <a:endParaRPr lang="en-US" sz="3000" b="0" strike="noStrike" spc="-1">
              <a:solidFill>
                <a:srgbClr val="000000"/>
              </a:solidFill>
              <a:latin typeface="Arial"/>
            </a:endParaRPr>
          </a:p>
        </p:txBody>
      </p:sp>
      <p:sp>
        <p:nvSpPr>
          <p:cNvPr id="235" name="PlaceHolder 2"/>
          <p:cNvSpPr>
            <a:spLocks noGrp="1"/>
          </p:cNvSpPr>
          <p:nvPr>
            <p:ph/>
          </p:nvPr>
        </p:nvSpPr>
        <p:spPr>
          <a:xfrm>
            <a:off x="259920" y="980640"/>
            <a:ext cx="10660320" cy="512676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800" b="0" strike="noStrike" spc="-1">
                <a:solidFill>
                  <a:srgbClr val="000000"/>
                </a:solidFill>
                <a:latin typeface="Arial"/>
                <a:ea typeface="Arial"/>
              </a:rPr>
              <a:t>A mass trace extraction method that gathers peaks similar in </a:t>
            </a:r>
            <a:r>
              <a:rPr lang="en-GB" sz="1800" b="0" i="1" strike="noStrike" spc="-1">
                <a:solidFill>
                  <a:srgbClr val="000000"/>
                </a:solidFill>
                <a:latin typeface="Arial"/>
                <a:ea typeface="Arial"/>
              </a:rPr>
              <a:t>m/z</a:t>
            </a:r>
            <a:r>
              <a:rPr lang="en-GB" sz="1800" b="0" strike="noStrike" spc="-1">
                <a:solidFill>
                  <a:srgbClr val="000000"/>
                </a:solidFill>
                <a:latin typeface="Arial"/>
                <a:ea typeface="Arial"/>
              </a:rPr>
              <a:t> and moving along retention time.</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pic>
        <p:nvPicPr>
          <p:cNvPr id="236" name="Picture 4"/>
          <p:cNvPicPr/>
          <p:nvPr/>
        </p:nvPicPr>
        <p:blipFill>
          <a:blip r:embed="rId3"/>
          <a:stretch/>
        </p:blipFill>
        <p:spPr>
          <a:xfrm>
            <a:off x="2135520" y="1772640"/>
            <a:ext cx="5787000" cy="4390200"/>
          </a:xfrm>
          <a:prstGeom prst="rect">
            <a:avLst/>
          </a:prstGeom>
          <a:ln w="0">
            <a:noFill/>
          </a:ln>
        </p:spPr>
      </p:pic>
      <p:pic>
        <p:nvPicPr>
          <p:cNvPr id="237" name="Picture 9"/>
          <p:cNvPicPr/>
          <p:nvPr/>
        </p:nvPicPr>
        <p:blipFill>
          <a:blip r:embed="rId4"/>
          <a:stretch/>
        </p:blipFill>
        <p:spPr>
          <a:xfrm>
            <a:off x="9028440" y="1484640"/>
            <a:ext cx="3390480" cy="13204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2. Elution peak detection</a:t>
            </a:r>
            <a:endParaRPr lang="en-US" sz="3000" b="0" strike="noStrike" spc="-1">
              <a:solidFill>
                <a:srgbClr val="000000"/>
              </a:solidFill>
              <a:latin typeface="Arial"/>
            </a:endParaRPr>
          </a:p>
        </p:txBody>
      </p:sp>
      <p:sp>
        <p:nvSpPr>
          <p:cNvPr id="239" name="PlaceHolder 2"/>
          <p:cNvSpPr>
            <a:spLocks noGrp="1"/>
          </p:cNvSpPr>
          <p:nvPr>
            <p:ph/>
          </p:nvPr>
        </p:nvSpPr>
        <p:spPr>
          <a:xfrm>
            <a:off x="259920" y="966240"/>
            <a:ext cx="9196200" cy="512676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800" b="0" strike="noStrike" spc="-1">
                <a:solidFill>
                  <a:srgbClr val="000000"/>
                </a:solidFill>
                <a:latin typeface="Arial"/>
                <a:ea typeface="Arial"/>
              </a:rPr>
              <a:t>Extracts chromatographic peaks from a mass trace.</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pic>
        <p:nvPicPr>
          <p:cNvPr id="240" name="Picture 10"/>
          <p:cNvPicPr/>
          <p:nvPr/>
        </p:nvPicPr>
        <p:blipFill>
          <a:blip r:embed="rId3"/>
          <a:stretch/>
        </p:blipFill>
        <p:spPr>
          <a:xfrm>
            <a:off x="2135520" y="1817640"/>
            <a:ext cx="5736240" cy="4347360"/>
          </a:xfrm>
          <a:prstGeom prst="rect">
            <a:avLst/>
          </a:prstGeom>
          <a:ln w="0">
            <a:noFill/>
          </a:ln>
        </p:spPr>
      </p:pic>
      <p:pic>
        <p:nvPicPr>
          <p:cNvPr id="241" name="Picture 5"/>
          <p:cNvPicPr/>
          <p:nvPr/>
        </p:nvPicPr>
        <p:blipFill>
          <a:blip r:embed="rId4"/>
          <a:stretch/>
        </p:blipFill>
        <p:spPr>
          <a:xfrm>
            <a:off x="8969760" y="1731960"/>
            <a:ext cx="3606480" cy="24886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2" name="Picture 9"/>
          <p:cNvPicPr/>
          <p:nvPr/>
        </p:nvPicPr>
        <p:blipFill>
          <a:blip r:embed="rId3"/>
          <a:stretch/>
        </p:blipFill>
        <p:spPr>
          <a:xfrm>
            <a:off x="9048240" y="1652760"/>
            <a:ext cx="3159360" cy="5017320"/>
          </a:xfrm>
          <a:prstGeom prst="rect">
            <a:avLst/>
          </a:prstGeom>
          <a:ln w="0">
            <a:noFill/>
          </a:ln>
        </p:spPr>
      </p:pic>
      <p:sp>
        <p:nvSpPr>
          <p:cNvPr id="243" name="PlaceHolder 1"/>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3. FeatureFinder</a:t>
            </a:r>
            <a:endParaRPr lang="en-US" sz="3000" b="0" strike="noStrike" spc="-1">
              <a:solidFill>
                <a:srgbClr val="000000"/>
              </a:solidFill>
              <a:latin typeface="Arial"/>
            </a:endParaRPr>
          </a:p>
        </p:txBody>
      </p:sp>
      <p:sp>
        <p:nvSpPr>
          <p:cNvPr id="244" name="PlaceHolder 2"/>
          <p:cNvSpPr>
            <a:spLocks noGrp="1"/>
          </p:cNvSpPr>
          <p:nvPr>
            <p:ph/>
          </p:nvPr>
        </p:nvSpPr>
        <p:spPr>
          <a:xfrm>
            <a:off x="259920" y="966240"/>
            <a:ext cx="9196200" cy="512676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800" b="0" strike="noStrike" spc="-1">
                <a:solidFill>
                  <a:srgbClr val="000000"/>
                </a:solidFill>
                <a:latin typeface="Arial"/>
                <a:ea typeface="Arial"/>
              </a:rPr>
              <a:t>Assembles metabolite features from singleton mass traces.</a:t>
            </a:r>
            <a:r>
              <a:rPr lang="en-GB" sz="1800" b="0" i="1" strike="noStrike" spc="-1">
                <a:solidFill>
                  <a:srgbClr val="000000"/>
                </a:solidFill>
                <a:latin typeface="Arial"/>
                <a:ea typeface="Arial"/>
              </a:rPr>
              <a:t> </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pic>
        <p:nvPicPr>
          <p:cNvPr id="245" name="Picture 7"/>
          <p:cNvPicPr/>
          <p:nvPr/>
        </p:nvPicPr>
        <p:blipFill>
          <a:blip r:embed="rId4"/>
          <a:stretch/>
        </p:blipFill>
        <p:spPr>
          <a:xfrm>
            <a:off x="2063520" y="1772640"/>
            <a:ext cx="6192360" cy="44384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203040" y="76320"/>
            <a:ext cx="11785320" cy="685080"/>
          </a:xfrm>
          <a:prstGeom prst="rect">
            <a:avLst/>
          </a:prstGeom>
          <a:noFill/>
          <a:ln w="0">
            <a:noFill/>
          </a:ln>
        </p:spPr>
        <p:txBody>
          <a:bodyPr lIns="122040" tIns="60840" rIns="122040" bIns="60840" numCol="1" spcCol="0" anchor="ctr">
            <a:noAutofit/>
          </a:bodyPr>
          <a:lstStyle/>
          <a:p>
            <a:pPr>
              <a:lnSpc>
                <a:spcPct val="100000"/>
              </a:lnSpc>
              <a:buNone/>
            </a:pPr>
            <a:r>
              <a:rPr lang="en-US" sz="3200" b="1" strike="noStrike" spc="-1">
                <a:solidFill>
                  <a:srgbClr val="000000"/>
                </a:solidFill>
                <a:latin typeface="Arial"/>
                <a:ea typeface="Arial"/>
              </a:rPr>
              <a:t>Computational Metabolomics/Proteomics</a:t>
            </a:r>
            <a:endParaRPr lang="en-US" sz="3200" b="0" strike="noStrike" spc="-1">
              <a:solidFill>
                <a:srgbClr val="000000"/>
              </a:solidFill>
              <a:latin typeface="Arial"/>
            </a:endParaRPr>
          </a:p>
        </p:txBody>
      </p:sp>
      <p:sp>
        <p:nvSpPr>
          <p:cNvPr id="154" name="PlaceHolder 2"/>
          <p:cNvSpPr>
            <a:spLocks noGrp="1"/>
          </p:cNvSpPr>
          <p:nvPr>
            <p:ph/>
          </p:nvPr>
        </p:nvSpPr>
        <p:spPr>
          <a:xfrm>
            <a:off x="203040" y="1371240"/>
            <a:ext cx="11785320" cy="5410080"/>
          </a:xfrm>
          <a:prstGeom prst="rect">
            <a:avLst/>
          </a:prstGeom>
          <a:noFill/>
          <a:ln w="0">
            <a:noFill/>
          </a:ln>
        </p:spPr>
        <p:txBody>
          <a:bodyPr lIns="122040" tIns="60840" rIns="122040" bIns="60840" numCol="1" spcCol="0" anchor="t">
            <a:noAutofit/>
          </a:bodyPr>
          <a:lstStyle/>
          <a:p>
            <a:pPr>
              <a:lnSpc>
                <a:spcPct val="100000"/>
              </a:lnSpc>
              <a:spcBef>
                <a:spcPts val="853"/>
              </a:spcBef>
              <a:buNone/>
              <a:tabLst>
                <a:tab pos="0" algn="l"/>
              </a:tabLst>
            </a:pPr>
            <a:r>
              <a:rPr lang="en-US" sz="2400" b="0" strike="noStrike" spc="-1">
                <a:solidFill>
                  <a:srgbClr val="000000"/>
                </a:solidFill>
                <a:latin typeface="Arial"/>
                <a:ea typeface="Arial"/>
              </a:rPr>
              <a:t>Hundreds of </a:t>
            </a:r>
            <a:r>
              <a:rPr lang="en-US" sz="2400" b="1" i="1" strike="noStrike" spc="-1">
                <a:solidFill>
                  <a:srgbClr val="000000"/>
                </a:solidFill>
                <a:latin typeface="Arial"/>
                <a:ea typeface="Arial"/>
              </a:rPr>
              <a:t>experimental methods</a:t>
            </a:r>
            <a:r>
              <a:rPr lang="en-US" sz="2400" b="0" strike="noStrike" spc="-1">
                <a:solidFill>
                  <a:srgbClr val="000000"/>
                </a:solidFill>
                <a:latin typeface="Arial"/>
                <a:ea typeface="Arial"/>
              </a:rPr>
              <a:t> and protocols</a:t>
            </a:r>
            <a:br>
              <a:rPr sz="2400"/>
            </a:br>
            <a:endParaRPr lang="en-US" sz="2400" b="0" strike="noStrike" spc="-1">
              <a:solidFill>
                <a:srgbClr val="000000"/>
              </a:solidFill>
              <a:latin typeface="Arial"/>
            </a:endParaRPr>
          </a:p>
          <a:p>
            <a:pPr>
              <a:lnSpc>
                <a:spcPct val="100000"/>
              </a:lnSpc>
              <a:spcBef>
                <a:spcPts val="853"/>
              </a:spcBef>
              <a:buNone/>
              <a:tabLst>
                <a:tab pos="0" algn="l"/>
              </a:tabLst>
            </a:pPr>
            <a:r>
              <a:rPr lang="en-US" sz="2400" b="0" strike="noStrike" spc="-1">
                <a:solidFill>
                  <a:srgbClr val="000000"/>
                </a:solidFill>
                <a:latin typeface="Arial"/>
                <a:ea typeface="Arial"/>
              </a:rPr>
              <a:t>Many </a:t>
            </a:r>
            <a:r>
              <a:rPr lang="en-US" sz="2400" b="1" i="1" strike="noStrike" spc="-1">
                <a:solidFill>
                  <a:srgbClr val="000000"/>
                </a:solidFill>
                <a:latin typeface="Arial"/>
                <a:ea typeface="Arial"/>
              </a:rPr>
              <a:t>computational methods</a:t>
            </a:r>
            <a:r>
              <a:rPr lang="en-US" sz="2400" b="0" strike="noStrike" spc="-1">
                <a:solidFill>
                  <a:srgbClr val="000000"/>
                </a:solidFill>
                <a:latin typeface="Arial"/>
                <a:ea typeface="Arial"/>
              </a:rPr>
              <a:t> for</a:t>
            </a:r>
            <a:endParaRPr lang="en-US" sz="2400" b="0" strike="noStrike" spc="-1">
              <a:solidFill>
                <a:srgbClr val="000000"/>
              </a:solidFill>
              <a:latin typeface="Arial"/>
            </a:endParaRPr>
          </a:p>
          <a:p>
            <a:pPr marL="609480" indent="-558720">
              <a:lnSpc>
                <a:spcPct val="100000"/>
              </a:lnSpc>
              <a:spcBef>
                <a:spcPts val="853"/>
              </a:spcBef>
              <a:buClr>
                <a:srgbClr val="000000"/>
              </a:buClr>
              <a:buFont typeface="Symbol" charset="2"/>
              <a:buChar char=""/>
              <a:tabLst>
                <a:tab pos="0" algn="l"/>
              </a:tabLst>
            </a:pPr>
            <a:r>
              <a:rPr lang="en-US" sz="2400" b="0" strike="noStrike" spc="-1">
                <a:solidFill>
                  <a:srgbClr val="000000"/>
                </a:solidFill>
                <a:latin typeface="Arial"/>
                <a:ea typeface="Arial"/>
              </a:rPr>
              <a:t>Identification</a:t>
            </a:r>
            <a:endParaRPr lang="en-US" sz="2400" b="0" strike="noStrike" spc="-1">
              <a:solidFill>
                <a:srgbClr val="000000"/>
              </a:solidFill>
              <a:latin typeface="Arial"/>
            </a:endParaRPr>
          </a:p>
          <a:p>
            <a:pPr marL="609480" indent="-55872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Quantification</a:t>
            </a:r>
            <a:endParaRPr lang="en-US" sz="2400" b="0" strike="noStrike" spc="-1">
              <a:solidFill>
                <a:srgbClr val="000000"/>
              </a:solidFill>
              <a:latin typeface="Arial"/>
            </a:endParaRPr>
          </a:p>
          <a:p>
            <a:pPr marL="609480" indent="-55872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Statistical analysis</a:t>
            </a:r>
            <a:endParaRPr lang="en-US" sz="2400" b="0" strike="noStrike" spc="-1">
              <a:solidFill>
                <a:srgbClr val="000000"/>
              </a:solidFill>
              <a:latin typeface="Arial"/>
            </a:endParaRPr>
          </a:p>
          <a:p>
            <a:pPr>
              <a:lnSpc>
                <a:spcPct val="100000"/>
              </a:lnSpc>
              <a:spcBef>
                <a:spcPts val="853"/>
              </a:spcBef>
              <a:buNone/>
              <a:tabLst>
                <a:tab pos="0" algn="l"/>
              </a:tabLst>
            </a:pPr>
            <a:r>
              <a:rPr lang="en-US" sz="2400" b="0" strike="noStrike" spc="-1">
                <a:solidFill>
                  <a:srgbClr val="000000"/>
                </a:solidFill>
                <a:latin typeface="Arial"/>
                <a:ea typeface="Arial"/>
              </a:rPr>
              <a:t>often tailored to experimental method</a:t>
            </a:r>
            <a:br>
              <a:rPr sz="2400"/>
            </a:br>
            <a:br>
              <a:rPr sz="2400"/>
            </a:br>
            <a:r>
              <a:rPr lang="en-US" sz="2400" b="1" strike="noStrike" spc="-1">
                <a:solidFill>
                  <a:srgbClr val="000000"/>
                </a:solidFill>
                <a:latin typeface="Arial"/>
                <a:ea typeface="Arial"/>
              </a:rPr>
              <a:t>Goal: Extraction of maximum biological knowledge</a:t>
            </a:r>
            <a:endParaRPr lang="en-US" sz="2400" b="0" strike="noStrike" spc="-1">
              <a:solidFill>
                <a:srgbClr val="000000"/>
              </a:solidFill>
              <a:latin typeface="Arial"/>
            </a:endParaRPr>
          </a:p>
        </p:txBody>
      </p:sp>
      <p:sp>
        <p:nvSpPr>
          <p:cNvPr id="155" name="TextBox 5"/>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2</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PlaceHolder 1"/>
          <p:cNvSpPr>
            <a:spLocks noGrp="1"/>
          </p:cNvSpPr>
          <p:nvPr>
            <p:ph/>
          </p:nvPr>
        </p:nvSpPr>
        <p:spPr>
          <a:xfrm>
            <a:off x="263520" y="917280"/>
            <a:ext cx="10857600" cy="525600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US" sz="1800" b="0" strike="noStrike" spc="-1">
                <a:solidFill>
                  <a:srgbClr val="000000"/>
                </a:solidFill>
                <a:latin typeface="Arial"/>
                <a:ea typeface="Arial"/>
              </a:rPr>
              <a:t>P</a:t>
            </a:r>
            <a:r>
              <a:rPr lang="en-GB" sz="1800" b="0" strike="noStrike" spc="-1">
                <a:solidFill>
                  <a:srgbClr val="000000"/>
                </a:solidFill>
                <a:latin typeface="Arial"/>
                <a:ea typeface="Arial"/>
              </a:rPr>
              <a:t>erforms a linear retention time alignment, to correct for linear shifts in retention time. </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sp>
        <p:nvSpPr>
          <p:cNvPr id="247" name="PlaceHolder 2"/>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4. Map alignment</a:t>
            </a:r>
            <a:endParaRPr lang="en-US" sz="3000" b="0" strike="noStrike" spc="-1">
              <a:solidFill>
                <a:srgbClr val="000000"/>
              </a:solidFill>
              <a:latin typeface="Arial"/>
            </a:endParaRPr>
          </a:p>
        </p:txBody>
      </p:sp>
      <p:sp>
        <p:nvSpPr>
          <p:cNvPr id="248" name=" 532494490"/>
          <p:cNvSpPr/>
          <p:nvPr/>
        </p:nvSpPr>
        <p:spPr>
          <a:xfrm>
            <a:off x="6089040" y="-444960"/>
            <a:ext cx="95400" cy="365400"/>
          </a:xfrm>
          <a:prstGeom prst="rect">
            <a:avLst/>
          </a:prstGeom>
          <a:noFill/>
          <a:ln w="0">
            <a:noFill/>
          </a:ln>
        </p:spPr>
        <p:style>
          <a:lnRef idx="0">
            <a:scrgbClr r="0" g="0" b="0"/>
          </a:lnRef>
          <a:fillRef idx="0">
            <a:scrgbClr r="0" g="0" b="0"/>
          </a:fillRef>
          <a:effectRef idx="0">
            <a:scrgbClr r="0" g="0" b="0"/>
          </a:effectRef>
          <a:fontRef idx="minor"/>
        </p:style>
      </p:sp>
      <p:pic>
        <p:nvPicPr>
          <p:cNvPr id="250" name="Picture 7"/>
          <p:cNvPicPr/>
          <p:nvPr/>
        </p:nvPicPr>
        <p:blipFill>
          <a:blip r:embed="rId3"/>
          <a:stretch/>
        </p:blipFill>
        <p:spPr>
          <a:xfrm>
            <a:off x="4646160" y="36720"/>
            <a:ext cx="4329720" cy="1116360"/>
          </a:xfrm>
          <a:prstGeom prst="rect">
            <a:avLst/>
          </a:prstGeom>
          <a:ln w="0">
            <a:noFill/>
          </a:ln>
        </p:spPr>
      </p:pic>
      <p:pic>
        <p:nvPicPr>
          <p:cNvPr id="3" name="Picture 2">
            <a:extLst>
              <a:ext uri="{FF2B5EF4-FFF2-40B4-BE49-F238E27FC236}">
                <a16:creationId xmlns:a16="http://schemas.microsoft.com/office/drawing/2014/main" id="{282870E4-9206-E3A8-D6D6-033A9C70C930}"/>
              </a:ext>
            </a:extLst>
          </p:cNvPr>
          <p:cNvPicPr>
            <a:picLocks noChangeAspect="1"/>
          </p:cNvPicPr>
          <p:nvPr/>
        </p:nvPicPr>
        <p:blipFill>
          <a:blip r:embed="rId4"/>
          <a:stretch>
            <a:fillRect/>
          </a:stretch>
        </p:blipFill>
        <p:spPr>
          <a:xfrm>
            <a:off x="3352190" y="1587062"/>
            <a:ext cx="4329719" cy="49037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PlaceHolder 1"/>
          <p:cNvSpPr>
            <a:spLocks noGrp="1"/>
          </p:cNvSpPr>
          <p:nvPr>
            <p:ph/>
          </p:nvPr>
        </p:nvSpPr>
        <p:spPr>
          <a:xfrm>
            <a:off x="141840" y="997560"/>
            <a:ext cx="5090040" cy="5453640"/>
          </a:xfrm>
          <a:prstGeom prst="rect">
            <a:avLst/>
          </a:prstGeom>
          <a:noFill/>
          <a:ln w="0">
            <a:noFill/>
          </a:ln>
        </p:spPr>
        <p:txBody>
          <a:bodyPr lIns="0" tIns="0" rIns="0" bIns="0" numCol="1" spcCol="0" anchor="t">
            <a:noAutofit/>
          </a:bodyPr>
          <a:lstStyle/>
          <a:p>
            <a:pPr>
              <a:lnSpc>
                <a:spcPct val="100000"/>
              </a:lnSpc>
              <a:buNone/>
              <a:tabLst>
                <a:tab pos="0" algn="l"/>
              </a:tabLst>
            </a:pPr>
            <a:endParaRPr lang="en-US" sz="1600" b="0" strike="noStrike" spc="-1">
              <a:solidFill>
                <a:srgbClr val="000000"/>
              </a:solidFill>
              <a:latin typeface="Arial"/>
            </a:endParaRPr>
          </a:p>
          <a:p>
            <a:pPr>
              <a:lnSpc>
                <a:spcPct val="100000"/>
              </a:lnSpc>
              <a:buNone/>
              <a:tabLst>
                <a:tab pos="0" algn="l"/>
              </a:tabLst>
            </a:pPr>
            <a:endParaRPr lang="en-US" sz="1600" b="0" strike="noStrike" spc="-1">
              <a:solidFill>
                <a:srgbClr val="000000"/>
              </a:solidFill>
              <a:latin typeface="Arial"/>
            </a:endParaRPr>
          </a:p>
          <a:p>
            <a:pPr>
              <a:lnSpc>
                <a:spcPct val="100000"/>
              </a:lnSpc>
              <a:buNone/>
              <a:tabLst>
                <a:tab pos="0" algn="l"/>
              </a:tabLst>
            </a:pPr>
            <a:r>
              <a:rPr lang="en-GB" sz="1600" b="0" strike="noStrike" spc="-1">
                <a:solidFill>
                  <a:srgbClr val="000000"/>
                </a:solidFill>
                <a:latin typeface="Arial"/>
                <a:ea typeface="Arial"/>
              </a:rPr>
              <a:t>FeatureLinking clusters the feature information (from single files) into a ConsensusFeature, linking features from different files together, which have similar m/z and RT (MS1 level)</a:t>
            </a:r>
            <a:endParaRPr lang="en-US" sz="1600" b="0" strike="noStrike" spc="-1">
              <a:solidFill>
                <a:srgbClr val="000000"/>
              </a:solidFill>
              <a:latin typeface="Arial"/>
            </a:endParaRPr>
          </a:p>
          <a:p>
            <a:pPr>
              <a:lnSpc>
                <a:spcPct val="100000"/>
              </a:lnSpc>
              <a:buNone/>
              <a:tabLst>
                <a:tab pos="0" algn="l"/>
              </a:tabLst>
            </a:pPr>
            <a:endParaRPr lang="en-US" sz="1600" b="0" strike="noStrike" spc="-1">
              <a:solidFill>
                <a:srgbClr val="000000"/>
              </a:solidFill>
              <a:latin typeface="Arial"/>
            </a:endParaRPr>
          </a:p>
          <a:p>
            <a:pPr>
              <a:lnSpc>
                <a:spcPct val="100000"/>
              </a:lnSpc>
              <a:buNone/>
              <a:tabLst>
                <a:tab pos="0" algn="l"/>
              </a:tabLst>
            </a:pPr>
            <a:endParaRPr lang="en-US" sz="1600" b="0" strike="noStrike" spc="-1">
              <a:solidFill>
                <a:srgbClr val="000000"/>
              </a:solidFill>
              <a:latin typeface="Arial"/>
            </a:endParaRPr>
          </a:p>
        </p:txBody>
      </p:sp>
      <p:sp>
        <p:nvSpPr>
          <p:cNvPr id="252" name="PlaceHolder 2"/>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5. Feature linking</a:t>
            </a:r>
            <a:endParaRPr lang="en-US" sz="3000" b="0" strike="noStrike" spc="-1">
              <a:solidFill>
                <a:srgbClr val="000000"/>
              </a:solidFill>
              <a:latin typeface="Arial"/>
            </a:endParaRPr>
          </a:p>
        </p:txBody>
      </p:sp>
      <p:sp>
        <p:nvSpPr>
          <p:cNvPr id="253" name=" 133864565"/>
          <p:cNvSpPr/>
          <p:nvPr/>
        </p:nvSpPr>
        <p:spPr>
          <a:xfrm>
            <a:off x="5517720" y="1411200"/>
            <a:ext cx="105840" cy="365400"/>
          </a:xfrm>
          <a:prstGeom prst="rect">
            <a:avLst/>
          </a:prstGeom>
          <a:noFill/>
          <a:ln w="0">
            <a:noFill/>
          </a:ln>
        </p:spPr>
        <p:style>
          <a:lnRef idx="0">
            <a:scrgbClr r="0" g="0" b="0"/>
          </a:lnRef>
          <a:fillRef idx="0">
            <a:scrgbClr r="0" g="0" b="0"/>
          </a:fillRef>
          <a:effectRef idx="0">
            <a:scrgbClr r="0" g="0" b="0"/>
          </a:effectRef>
          <a:fontRef idx="minor"/>
        </p:style>
      </p:sp>
      <p:pic>
        <p:nvPicPr>
          <p:cNvPr id="254" name="Picture 7"/>
          <p:cNvPicPr/>
          <p:nvPr/>
        </p:nvPicPr>
        <p:blipFill>
          <a:blip r:embed="rId3"/>
          <a:stretch/>
        </p:blipFill>
        <p:spPr>
          <a:xfrm>
            <a:off x="5235120" y="980640"/>
            <a:ext cx="6862680" cy="5573880"/>
          </a:xfrm>
          <a:prstGeom prst="rect">
            <a:avLst/>
          </a:prstGeom>
          <a:ln w="0">
            <a:noFill/>
          </a:ln>
        </p:spPr>
      </p:pic>
      <p:pic>
        <p:nvPicPr>
          <p:cNvPr id="255" name="Picture 8"/>
          <p:cNvPicPr/>
          <p:nvPr/>
        </p:nvPicPr>
        <p:blipFill>
          <a:blip r:embed="rId4"/>
          <a:stretch/>
        </p:blipFill>
        <p:spPr>
          <a:xfrm>
            <a:off x="4583880" y="70920"/>
            <a:ext cx="6202800" cy="1211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Picture 2"/>
          <p:cNvPicPr/>
          <p:nvPr/>
        </p:nvPicPr>
        <p:blipFill>
          <a:blip r:embed="rId2"/>
          <a:stretch/>
        </p:blipFill>
        <p:spPr>
          <a:xfrm>
            <a:off x="4727880" y="116640"/>
            <a:ext cx="7649640" cy="2334240"/>
          </a:xfrm>
          <a:prstGeom prst="rect">
            <a:avLst/>
          </a:prstGeom>
          <a:ln w="0">
            <a:noFill/>
          </a:ln>
        </p:spPr>
      </p:pic>
      <p:sp>
        <p:nvSpPr>
          <p:cNvPr id="257" name="PlaceHolder 1"/>
          <p:cNvSpPr>
            <a:spLocks noGrp="1"/>
          </p:cNvSpPr>
          <p:nvPr>
            <p:ph/>
          </p:nvPr>
        </p:nvSpPr>
        <p:spPr>
          <a:xfrm>
            <a:off x="141840" y="951480"/>
            <a:ext cx="10983240" cy="471312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700" b="0" strike="noStrike" spc="-1">
                <a:solidFill>
                  <a:srgbClr val="000000"/>
                </a:solidFill>
                <a:latin typeface="Arial"/>
                <a:ea typeface="Arial"/>
              </a:rPr>
              <a:t>Dataframe with m/z and RT information from each consensus feature with the intensities in each sample</a:t>
            </a:r>
            <a:endParaRPr lang="en-US" sz="1700" b="0" strike="noStrike" spc="-1">
              <a:solidFill>
                <a:srgbClr val="000000"/>
              </a:solidFill>
              <a:latin typeface="Arial"/>
            </a:endParaRPr>
          </a:p>
        </p:txBody>
      </p:sp>
      <p:sp>
        <p:nvSpPr>
          <p:cNvPr id="258" name="PlaceHolder 2"/>
          <p:cNvSpPr>
            <a:spLocks noGrp="1"/>
          </p:cNvSpPr>
          <p:nvPr>
            <p:ph type="title"/>
          </p:nvPr>
        </p:nvSpPr>
        <p:spPr>
          <a:xfrm>
            <a:off x="994680" y="366480"/>
            <a:ext cx="439956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6. Table of features</a:t>
            </a:r>
            <a:endParaRPr lang="en-US" sz="3000" b="0" strike="noStrike" spc="-1">
              <a:solidFill>
                <a:srgbClr val="000000"/>
              </a:solidFill>
              <a:latin typeface="Arial"/>
            </a:endParaRPr>
          </a:p>
        </p:txBody>
      </p:sp>
      <p:pic>
        <p:nvPicPr>
          <p:cNvPr id="259" name="Picture 9"/>
          <p:cNvPicPr/>
          <p:nvPr/>
        </p:nvPicPr>
        <p:blipFill>
          <a:blip r:embed="rId3"/>
          <a:srcRect r="39500" b="59998"/>
          <a:stretch/>
        </p:blipFill>
        <p:spPr>
          <a:xfrm>
            <a:off x="1581480" y="1788120"/>
            <a:ext cx="7437600" cy="2832840"/>
          </a:xfrm>
          <a:prstGeom prst="rect">
            <a:avLst/>
          </a:prstGeom>
          <a:ln w="12700">
            <a:solidFill>
              <a:srgbClr val="FFFFFF"/>
            </a:solidFill>
            <a:rou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US" sz="3000" b="1" strike="noStrike" spc="-1">
                <a:solidFill>
                  <a:srgbClr val="000000"/>
                </a:solidFill>
                <a:latin typeface="Arial"/>
                <a:ea typeface="Arial"/>
              </a:rPr>
              <a:t>Suggestions after pre-processing</a:t>
            </a:r>
            <a:endParaRPr lang="en-US" sz="3000" b="0" strike="noStrike" spc="-1">
              <a:solidFill>
                <a:srgbClr val="000000"/>
              </a:solidFill>
              <a:latin typeface="Arial"/>
            </a:endParaRPr>
          </a:p>
        </p:txBody>
      </p:sp>
      <p:sp>
        <p:nvSpPr>
          <p:cNvPr id="261" name="PlaceHolder 2"/>
          <p:cNvSpPr>
            <a:spLocks noGrp="1"/>
          </p:cNvSpPr>
          <p:nvPr>
            <p:ph/>
          </p:nvPr>
        </p:nvSpPr>
        <p:spPr>
          <a:xfrm>
            <a:off x="141840" y="951479"/>
            <a:ext cx="10891440" cy="5184929"/>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GB" sz="1800" b="1" strike="noStrike" spc="-1" dirty="0" err="1">
                <a:solidFill>
                  <a:srgbClr val="000000"/>
                </a:solidFill>
                <a:latin typeface="Arial"/>
                <a:ea typeface="Arial"/>
              </a:rPr>
              <a:t>SiriusAdapter</a:t>
            </a:r>
            <a:r>
              <a:rPr lang="en-GB" sz="1800" b="1" strike="noStrike" spc="-1" dirty="0">
                <a:solidFill>
                  <a:srgbClr val="000000"/>
                </a:solidFill>
                <a:latin typeface="Arial"/>
                <a:ea typeface="Arial"/>
              </a:rPr>
              <a:t>: </a:t>
            </a:r>
            <a:r>
              <a:rPr lang="en-GB" sz="1800" b="0" strike="noStrike" spc="-1" dirty="0">
                <a:solidFill>
                  <a:srgbClr val="000000"/>
                </a:solidFill>
                <a:latin typeface="Arial"/>
                <a:ea typeface="Arial"/>
              </a:rPr>
              <a:t>Generate formula and structural predictions with </a:t>
            </a:r>
            <a:r>
              <a:rPr lang="en-GB" sz="1800" b="1" strike="noStrike" spc="-1" dirty="0">
                <a:solidFill>
                  <a:srgbClr val="000000"/>
                </a:solidFill>
                <a:latin typeface="Arial"/>
                <a:ea typeface="Arial"/>
              </a:rPr>
              <a:t>SIRIUS and CSI:FingerID </a:t>
            </a:r>
            <a:r>
              <a:rPr lang="en-GB" sz="1800" b="0" strike="noStrike" spc="-1" dirty="0">
                <a:solidFill>
                  <a:srgbClr val="000000"/>
                </a:solidFill>
                <a:latin typeface="Arial"/>
                <a:ea typeface="Arial"/>
              </a:rPr>
              <a:t>(MS1&amp; MS2)</a:t>
            </a:r>
            <a:endParaRPr lang="en-US" sz="18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GB" sz="1800" b="1" strike="noStrike" spc="-1" dirty="0">
                <a:solidFill>
                  <a:srgbClr val="000000"/>
                </a:solidFill>
                <a:latin typeface="Arial"/>
                <a:ea typeface="Arial"/>
              </a:rPr>
              <a:t>Adduct annotation</a:t>
            </a:r>
            <a:r>
              <a:rPr lang="en-GB" sz="1800" b="0" strike="noStrike" spc="-1" dirty="0">
                <a:solidFill>
                  <a:srgbClr val="000000"/>
                </a:solidFill>
                <a:latin typeface="Arial"/>
                <a:ea typeface="Arial"/>
              </a:rPr>
              <a:t>: Assign adducts &amp; reconstruct neutral masses</a:t>
            </a:r>
            <a:endParaRPr lang="en-US" sz="18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GB" sz="1800" b="1" strike="noStrike" spc="-1" dirty="0" err="1">
                <a:solidFill>
                  <a:srgbClr val="000000"/>
                </a:solidFill>
                <a:latin typeface="Arial"/>
                <a:ea typeface="Arial"/>
              </a:rPr>
              <a:t>GNPSExport</a:t>
            </a:r>
            <a:r>
              <a:rPr lang="en-GB" sz="1800" b="1" strike="noStrike" spc="-1" dirty="0">
                <a:solidFill>
                  <a:srgbClr val="000000"/>
                </a:solidFill>
                <a:latin typeface="Arial"/>
                <a:ea typeface="Arial"/>
              </a:rPr>
              <a:t>: </a:t>
            </a:r>
            <a:r>
              <a:rPr lang="en-GB" sz="1800" b="0" strike="noStrike" spc="-1" dirty="0">
                <a:solidFill>
                  <a:srgbClr val="000000"/>
                </a:solidFill>
                <a:latin typeface="Arial"/>
                <a:ea typeface="Arial"/>
              </a:rPr>
              <a:t>Generate all the files necessary for Feature-Based Molecular Networking (FBMN) and </a:t>
            </a:r>
            <a:endParaRPr lang="en-US" sz="1800" b="0" strike="noStrike" spc="-1" dirty="0">
              <a:solidFill>
                <a:srgbClr val="000000"/>
              </a:solidFill>
              <a:latin typeface="Arial"/>
            </a:endParaRPr>
          </a:p>
          <a:p>
            <a:pPr>
              <a:lnSpc>
                <a:spcPct val="100000"/>
              </a:lnSpc>
              <a:buNone/>
              <a:tabLst>
                <a:tab pos="0" algn="l"/>
              </a:tabLst>
            </a:pPr>
            <a:r>
              <a:rPr lang="en-GB" sz="1800" b="0" strike="noStrike" spc="-1" dirty="0">
                <a:solidFill>
                  <a:srgbClr val="000000"/>
                </a:solidFill>
                <a:latin typeface="Arial"/>
                <a:ea typeface="Arial"/>
              </a:rPr>
              <a:t>Ion Identity Molecular Networking (IIMN)</a:t>
            </a:r>
            <a:endParaRPr lang="en-US" sz="18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a:lnSpc>
                <a:spcPct val="100000"/>
              </a:lnSpc>
              <a:buNone/>
              <a:tabLst>
                <a:tab pos="0" algn="l"/>
              </a:tabLst>
            </a:pPr>
            <a:endParaRPr lang="en-US" sz="1800"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a:lnSpc>
                <a:spcPct val="100000"/>
              </a:lnSpc>
              <a:buNone/>
              <a:tabLst>
                <a:tab pos="0" algn="l"/>
              </a:tabLst>
            </a:pPr>
            <a:r>
              <a:rPr lang="en-GB" sz="1800" b="0" u="sng" strike="noStrike" spc="-1" dirty="0">
                <a:solidFill>
                  <a:srgbClr val="2F3EEA"/>
                </a:solidFill>
                <a:uFillTx/>
                <a:latin typeface="Arial"/>
                <a:ea typeface="Arial"/>
                <a:hlinkClick r:id="rId3"/>
              </a:rPr>
              <a:t>https://pyopenms.readthedocs.io/en/latest/index.html</a:t>
            </a:r>
            <a:r>
              <a:rPr lang="en-GB" sz="1800" b="0" strike="noStrike" spc="-1" dirty="0">
                <a:solidFill>
                  <a:srgbClr val="000000"/>
                </a:solidFill>
                <a:latin typeface="Arial"/>
                <a:ea typeface="Arial"/>
              </a:rPr>
              <a:t> </a:t>
            </a:r>
            <a:endParaRPr lang="en-US" sz="1800" b="0" strike="noStrike" spc="-1" dirty="0">
              <a:solidFill>
                <a:srgbClr val="000000"/>
              </a:solidFill>
              <a:latin typeface="Arial"/>
            </a:endParaRPr>
          </a:p>
        </p:txBody>
      </p:sp>
      <p:pic>
        <p:nvPicPr>
          <p:cNvPr id="262" name="Picture 6" descr="GNPS Logos - GNPS Documentation"/>
          <p:cNvPicPr/>
          <p:nvPr/>
        </p:nvPicPr>
        <p:blipFill>
          <a:blip r:embed="rId4"/>
          <a:stretch/>
        </p:blipFill>
        <p:spPr>
          <a:xfrm>
            <a:off x="10653620" y="2903762"/>
            <a:ext cx="1209240" cy="368640"/>
          </a:xfrm>
          <a:prstGeom prst="rect">
            <a:avLst/>
          </a:prstGeom>
          <a:ln w="0">
            <a:noFill/>
          </a:ln>
        </p:spPr>
      </p:pic>
      <p:pic>
        <p:nvPicPr>
          <p:cNvPr id="263" name="Picture 4"/>
          <p:cNvPicPr/>
          <p:nvPr/>
        </p:nvPicPr>
        <p:blipFill>
          <a:blip r:embed="rId5"/>
          <a:stretch/>
        </p:blipFill>
        <p:spPr>
          <a:xfrm>
            <a:off x="10977564" y="1280161"/>
            <a:ext cx="1139760" cy="431640"/>
          </a:xfrm>
          <a:prstGeom prst="rect">
            <a:avLst/>
          </a:prstGeom>
          <a:ln w="0">
            <a:noFill/>
          </a:ln>
        </p:spPr>
      </p:pic>
      <p:pic>
        <p:nvPicPr>
          <p:cNvPr id="264" name="Picture 2" descr="OpenMS – Open-source software for mass spectrometry analysis"/>
          <p:cNvPicPr/>
          <p:nvPr/>
        </p:nvPicPr>
        <p:blipFill>
          <a:blip r:embed="rId6"/>
          <a:stretch/>
        </p:blipFill>
        <p:spPr>
          <a:xfrm>
            <a:off x="7155219" y="1886941"/>
            <a:ext cx="802080" cy="591480"/>
          </a:xfrm>
          <a:prstGeom prst="rect">
            <a:avLst/>
          </a:prstGeom>
          <a:ln w="0">
            <a:noFill/>
          </a:ln>
        </p:spPr>
      </p:pic>
      <p:sp>
        <p:nvSpPr>
          <p:cNvPr id="265" name="TextBox 7"/>
          <p:cNvSpPr/>
          <p:nvPr/>
        </p:nvSpPr>
        <p:spPr>
          <a:xfrm>
            <a:off x="56544" y="6162056"/>
            <a:ext cx="8602323" cy="328295"/>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nSpc>
                <a:spcPct val="100000"/>
              </a:lnSpc>
              <a:buNone/>
            </a:pPr>
            <a:r>
              <a:rPr lang="en-GB" sz="600" b="0" strike="noStrike" spc="-1" dirty="0">
                <a:solidFill>
                  <a:srgbClr val="000000"/>
                </a:solidFill>
                <a:latin typeface="Arial"/>
                <a:ea typeface="Arial"/>
              </a:rPr>
              <a:t>Kai </a:t>
            </a:r>
            <a:r>
              <a:rPr lang="en-GB" sz="600" b="0" strike="noStrike" spc="-1" dirty="0" err="1">
                <a:solidFill>
                  <a:srgbClr val="000000"/>
                </a:solidFill>
                <a:latin typeface="Arial"/>
                <a:ea typeface="Arial"/>
              </a:rPr>
              <a:t>Dührkop</a:t>
            </a:r>
            <a:r>
              <a:rPr lang="en-GB" sz="600" b="0" strike="noStrike" spc="-1" dirty="0">
                <a:solidFill>
                  <a:srgbClr val="000000"/>
                </a:solidFill>
                <a:latin typeface="Arial"/>
                <a:ea typeface="Arial"/>
              </a:rPr>
              <a:t>, Markus </a:t>
            </a:r>
            <a:r>
              <a:rPr lang="en-GB" sz="600" b="0" strike="noStrike" spc="-1" dirty="0" err="1">
                <a:solidFill>
                  <a:srgbClr val="000000"/>
                </a:solidFill>
                <a:latin typeface="Arial"/>
                <a:ea typeface="Arial"/>
              </a:rPr>
              <a:t>Fleischauer</a:t>
            </a:r>
            <a:r>
              <a:rPr lang="en-GB" sz="600" b="0" strike="noStrike" spc="-1" dirty="0">
                <a:solidFill>
                  <a:srgbClr val="000000"/>
                </a:solidFill>
                <a:latin typeface="Arial"/>
                <a:ea typeface="Arial"/>
              </a:rPr>
              <a:t>, Marcus Ludwig, Alexander A. </a:t>
            </a:r>
            <a:r>
              <a:rPr lang="en-GB" sz="600" b="0" strike="noStrike" spc="-1" dirty="0" err="1">
                <a:solidFill>
                  <a:srgbClr val="000000"/>
                </a:solidFill>
                <a:latin typeface="Arial"/>
                <a:ea typeface="Arial"/>
              </a:rPr>
              <a:t>Aksenov</a:t>
            </a:r>
            <a:r>
              <a:rPr lang="en-GB" sz="600" b="0" strike="noStrike" spc="-1" dirty="0">
                <a:solidFill>
                  <a:srgbClr val="000000"/>
                </a:solidFill>
                <a:latin typeface="Arial"/>
                <a:ea typeface="Arial"/>
              </a:rPr>
              <a:t>, Alexey V. </a:t>
            </a:r>
            <a:r>
              <a:rPr lang="en-GB" sz="600" b="0" strike="noStrike" spc="-1" dirty="0" err="1">
                <a:solidFill>
                  <a:srgbClr val="000000"/>
                </a:solidFill>
                <a:latin typeface="Arial"/>
                <a:ea typeface="Arial"/>
              </a:rPr>
              <a:t>Melnik</a:t>
            </a:r>
            <a:r>
              <a:rPr lang="en-GB" sz="600" b="0" strike="noStrike" spc="-1" dirty="0">
                <a:solidFill>
                  <a:srgbClr val="000000"/>
                </a:solidFill>
                <a:latin typeface="Arial"/>
                <a:ea typeface="Arial"/>
              </a:rPr>
              <a:t>, Marvin </a:t>
            </a:r>
            <a:r>
              <a:rPr lang="en-GB" sz="600" b="0" strike="noStrike" spc="-1" dirty="0" err="1">
                <a:solidFill>
                  <a:srgbClr val="000000"/>
                </a:solidFill>
                <a:latin typeface="Arial"/>
                <a:ea typeface="Arial"/>
              </a:rPr>
              <a:t>Meusel</a:t>
            </a:r>
            <a:r>
              <a:rPr lang="en-GB" sz="600" b="0" strike="noStrike" spc="-1" dirty="0">
                <a:solidFill>
                  <a:srgbClr val="000000"/>
                </a:solidFill>
                <a:latin typeface="Arial"/>
                <a:ea typeface="Arial"/>
              </a:rPr>
              <a:t>, Pieter C. </a:t>
            </a:r>
            <a:r>
              <a:rPr lang="en-GB" sz="600" b="0" strike="noStrike" spc="-1" dirty="0" err="1">
                <a:solidFill>
                  <a:srgbClr val="000000"/>
                </a:solidFill>
                <a:latin typeface="Arial"/>
                <a:ea typeface="Arial"/>
              </a:rPr>
              <a:t>Dorrestein</a:t>
            </a:r>
            <a:r>
              <a:rPr lang="en-GB" sz="600" b="0" strike="noStrike" spc="-1" dirty="0">
                <a:solidFill>
                  <a:srgbClr val="000000"/>
                </a:solidFill>
                <a:latin typeface="Arial"/>
                <a:ea typeface="Arial"/>
              </a:rPr>
              <a:t>, Juho </a:t>
            </a:r>
            <a:r>
              <a:rPr lang="en-GB" sz="600" b="0" strike="noStrike" spc="-1" dirty="0" err="1">
                <a:solidFill>
                  <a:srgbClr val="000000"/>
                </a:solidFill>
                <a:latin typeface="Arial"/>
                <a:ea typeface="Arial"/>
              </a:rPr>
              <a:t>Rousu</a:t>
            </a:r>
            <a:r>
              <a:rPr lang="en-GB" sz="600" b="0" strike="noStrike" spc="-1" dirty="0">
                <a:solidFill>
                  <a:srgbClr val="000000"/>
                </a:solidFill>
                <a:latin typeface="Arial"/>
                <a:ea typeface="Arial"/>
              </a:rPr>
              <a:t>, and Sebastian </a:t>
            </a:r>
            <a:r>
              <a:rPr lang="en-GB" sz="600" b="0" strike="noStrike" spc="-1" dirty="0" err="1">
                <a:solidFill>
                  <a:srgbClr val="000000"/>
                </a:solidFill>
                <a:latin typeface="Arial"/>
                <a:ea typeface="Arial"/>
              </a:rPr>
              <a:t>Böcker</a:t>
            </a:r>
            <a:r>
              <a:rPr lang="en-GB" sz="600" b="0" strike="noStrike" spc="-1" dirty="0">
                <a:solidFill>
                  <a:srgbClr val="000000"/>
                </a:solidFill>
                <a:latin typeface="Arial"/>
                <a:ea typeface="Arial"/>
              </a:rPr>
              <a:t>, </a:t>
            </a:r>
            <a:r>
              <a:rPr lang="en-GB" sz="600" b="1" u="sng" strike="noStrike" spc="-1" dirty="0">
                <a:solidFill>
                  <a:srgbClr val="2F3EEA"/>
                </a:solidFill>
                <a:uFillTx/>
                <a:latin typeface="Arial"/>
                <a:ea typeface="Arial"/>
                <a:hlinkClick r:id="rId7"/>
              </a:rPr>
              <a:t>SIRIUS 4: Turning tandem mass spectra into metabolite structure information.</a:t>
            </a:r>
            <a:r>
              <a:rPr lang="en-GB" sz="600" b="1" strike="noStrike" spc="-1" dirty="0">
                <a:solidFill>
                  <a:srgbClr val="000000"/>
                </a:solidFill>
                <a:latin typeface="Arial"/>
                <a:ea typeface="Arial"/>
              </a:rPr>
              <a:t> </a:t>
            </a:r>
            <a:r>
              <a:rPr lang="en-GB" sz="600" b="0" strike="noStrike" spc="-1" dirty="0">
                <a:solidFill>
                  <a:srgbClr val="000000"/>
                </a:solidFill>
                <a:latin typeface="Arial"/>
                <a:ea typeface="Arial"/>
              </a:rPr>
              <a:t>Nature Methods 16, 299–302, 2019.</a:t>
            </a:r>
            <a:endParaRPr lang="en-US" sz="600" b="0" strike="noStrike" spc="-1" dirty="0">
              <a:latin typeface="Arial"/>
            </a:endParaRPr>
          </a:p>
          <a:p>
            <a:pPr>
              <a:lnSpc>
                <a:spcPct val="100000"/>
              </a:lnSpc>
              <a:spcBef>
                <a:spcPts val="431"/>
              </a:spcBef>
              <a:buNone/>
            </a:pPr>
            <a:r>
              <a:rPr lang="en-GB" sz="600" b="0" strike="noStrike" spc="-1" dirty="0" err="1">
                <a:solidFill>
                  <a:srgbClr val="000000"/>
                </a:solidFill>
                <a:latin typeface="Arial"/>
                <a:ea typeface="Arial"/>
              </a:rPr>
              <a:t>Nothias</a:t>
            </a:r>
            <a:r>
              <a:rPr lang="en-GB" sz="600" b="0" strike="noStrike" spc="-1" dirty="0">
                <a:solidFill>
                  <a:srgbClr val="000000"/>
                </a:solidFill>
                <a:latin typeface="Arial"/>
                <a:ea typeface="Arial"/>
              </a:rPr>
              <a:t>, L.-F., </a:t>
            </a:r>
            <a:r>
              <a:rPr lang="en-GB" sz="600" b="0" strike="noStrike" spc="-1" dirty="0" err="1">
                <a:solidFill>
                  <a:srgbClr val="000000"/>
                </a:solidFill>
                <a:latin typeface="Arial"/>
                <a:ea typeface="Arial"/>
              </a:rPr>
              <a:t>Petras</a:t>
            </a:r>
            <a:r>
              <a:rPr lang="en-GB" sz="600" b="0" strike="noStrike" spc="-1" dirty="0">
                <a:solidFill>
                  <a:srgbClr val="000000"/>
                </a:solidFill>
                <a:latin typeface="Arial"/>
                <a:ea typeface="Arial"/>
              </a:rPr>
              <a:t>, D., Schmid, R. et al.</a:t>
            </a:r>
            <a:r>
              <a:rPr lang="en-GB" sz="600" b="1" strike="noStrike" spc="-1" dirty="0">
                <a:solidFill>
                  <a:srgbClr val="000000"/>
                </a:solidFill>
                <a:latin typeface="Arial"/>
                <a:ea typeface="Arial"/>
              </a:rPr>
              <a:t> </a:t>
            </a:r>
            <a:r>
              <a:rPr lang="en-GB" sz="600" b="1" u="sng" strike="noStrike" spc="-1" dirty="0">
                <a:solidFill>
                  <a:srgbClr val="000000"/>
                </a:solidFill>
                <a:uFillTx/>
                <a:latin typeface="Arial"/>
                <a:ea typeface="Arial"/>
                <a:hlinkClick r:id="rId8"/>
              </a:rPr>
              <a:t>Feature-based molecular networking in the GNPS analysis environment</a:t>
            </a:r>
            <a:r>
              <a:rPr lang="en-GB" sz="600" b="0" strike="noStrike" spc="-1" dirty="0">
                <a:solidFill>
                  <a:srgbClr val="000000"/>
                </a:solidFill>
                <a:latin typeface="Arial"/>
                <a:ea typeface="Arial"/>
              </a:rPr>
              <a:t>. Nat. Methods 17, 905–908 (2020).</a:t>
            </a:r>
            <a:endParaRPr lang="en-US" sz="600" b="0" strike="noStrike" spc="-1" dirty="0">
              <a:latin typeface="Arial"/>
            </a:endParaRPr>
          </a:p>
        </p:txBody>
      </p:sp>
      <p:pic>
        <p:nvPicPr>
          <p:cNvPr id="2" name="Picture 1">
            <a:extLst>
              <a:ext uri="{FF2B5EF4-FFF2-40B4-BE49-F238E27FC236}">
                <a16:creationId xmlns:a16="http://schemas.microsoft.com/office/drawing/2014/main" id="{8619F3A7-8F28-27A3-BC49-DC2B9AB6855B}"/>
              </a:ext>
            </a:extLst>
          </p:cNvPr>
          <p:cNvPicPr>
            <a:picLocks noChangeAspect="1"/>
          </p:cNvPicPr>
          <p:nvPr/>
        </p:nvPicPr>
        <p:blipFill>
          <a:blip r:embed="rId9"/>
          <a:stretch>
            <a:fillRect/>
          </a:stretch>
        </p:blipFill>
        <p:spPr>
          <a:xfrm>
            <a:off x="6416824" y="3175323"/>
            <a:ext cx="5130620" cy="334067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a:solidFill>
                  <a:srgbClr val="000000"/>
                </a:solidFill>
                <a:latin typeface="Arial"/>
                <a:ea typeface="Arial"/>
              </a:rPr>
              <a:t>Hands-on time!</a:t>
            </a:r>
            <a:endParaRPr lang="en-US" sz="3000" b="0" strike="noStrike" spc="-1">
              <a:solidFill>
                <a:srgbClr val="000000"/>
              </a:solidFill>
              <a:latin typeface="Arial"/>
            </a:endParaRPr>
          </a:p>
        </p:txBody>
      </p:sp>
      <p:sp>
        <p:nvSpPr>
          <p:cNvPr id="268" name="PlaceHolder 2"/>
          <p:cNvSpPr>
            <a:spLocks noGrp="1"/>
          </p:cNvSpPr>
          <p:nvPr>
            <p:ph/>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r>
              <a:rPr lang="en-GB" sz="1800" b="0" u="sng" strike="noStrike" spc="-1">
                <a:solidFill>
                  <a:srgbClr val="2F3EEA"/>
                </a:solidFill>
                <a:uFillTx/>
                <a:latin typeface="Arial"/>
                <a:ea typeface="Arial"/>
                <a:hlinkClick r:id="rId3"/>
              </a:rPr>
              <a:t>https://github.com/axelwalter/pyopenms-workshop</a:t>
            </a:r>
            <a:endParaRPr lang="en-US" sz="1800" b="0" strike="noStrike" spc="-1">
              <a:solidFill>
                <a:srgbClr val="000000"/>
              </a:solidFill>
              <a:latin typeface="Arial"/>
            </a:endParaRPr>
          </a:p>
          <a:p>
            <a:pPr>
              <a:lnSpc>
                <a:spcPct val="100000"/>
              </a:lnSpc>
              <a:buNone/>
            </a:pPr>
            <a:endParaRPr lang="en-US" sz="1800" b="0" strike="noStrike" spc="-1">
              <a:solidFill>
                <a:srgbClr val="000000"/>
              </a:solidFill>
              <a:latin typeface="Arial"/>
            </a:endParaRPr>
          </a:p>
          <a:p>
            <a:pPr marL="198000" indent="-198000">
              <a:lnSpc>
                <a:spcPct val="100000"/>
              </a:lnSpc>
              <a:buClr>
                <a:srgbClr val="000000"/>
              </a:buClr>
              <a:buFont typeface="Symbol" charset="2"/>
              <a:buChar char=""/>
            </a:pPr>
            <a:r>
              <a:rPr lang="en-GB" sz="1800" b="0" strike="noStrike" spc="-1">
                <a:solidFill>
                  <a:srgbClr val="000000"/>
                </a:solidFill>
                <a:latin typeface="Arial"/>
                <a:ea typeface="Arial"/>
              </a:rPr>
              <a:t>Click on the </a:t>
            </a:r>
            <a:endParaRPr lang="en-US" sz="1800" b="0" strike="noStrike" spc="-1">
              <a:solidFill>
                <a:srgbClr val="000000"/>
              </a:solidFill>
              <a:latin typeface="Arial"/>
            </a:endParaRPr>
          </a:p>
        </p:txBody>
      </p:sp>
      <p:pic>
        <p:nvPicPr>
          <p:cNvPr id="270" name="Picture 2" descr="Integrating Binder and Stencila – the building blocks to increased open  communication and transparency | Labs | eLife"/>
          <p:cNvPicPr/>
          <p:nvPr/>
        </p:nvPicPr>
        <p:blipFill>
          <a:blip r:embed="rId4"/>
          <a:srcRect t="26333" b="27570"/>
          <a:stretch/>
        </p:blipFill>
        <p:spPr>
          <a:xfrm>
            <a:off x="3215520" y="1556640"/>
            <a:ext cx="1938960" cy="503640"/>
          </a:xfrm>
          <a:prstGeom prst="rect">
            <a:avLst/>
          </a:prstGeom>
          <a:ln w="0">
            <a:noFill/>
          </a:ln>
        </p:spPr>
      </p:pic>
      <p:sp>
        <p:nvSpPr>
          <p:cNvPr id="6" name="TextBox 4">
            <a:extLst>
              <a:ext uri="{FF2B5EF4-FFF2-40B4-BE49-F238E27FC236}">
                <a16:creationId xmlns:a16="http://schemas.microsoft.com/office/drawing/2014/main" id="{1D0C9D37-FE0B-EFAC-6C0A-93E8350658A1}"/>
              </a:ext>
            </a:extLst>
          </p:cNvPr>
          <p:cNvSpPr/>
          <p:nvPr/>
        </p:nvSpPr>
        <p:spPr>
          <a:xfrm>
            <a:off x="2520" y="6516000"/>
            <a:ext cx="437982"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pc="-1" dirty="0">
                <a:solidFill>
                  <a:srgbClr val="000000"/>
                </a:solidFill>
                <a:latin typeface="Arial"/>
              </a:rPr>
              <a:t>24</a:t>
            </a:r>
            <a:endParaRPr lang="en-US" sz="18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a:solidFill>
                  <a:srgbClr val="000000"/>
                </a:solidFill>
                <a:latin typeface="Arial"/>
                <a:ea typeface="Arial"/>
              </a:rPr>
              <a:t>Visit our documentation:</a:t>
            </a:r>
            <a:endParaRPr lang="en-US" sz="3000" b="0" strike="noStrike" spc="-1">
              <a:solidFill>
                <a:srgbClr val="000000"/>
              </a:solidFill>
              <a:latin typeface="Arial"/>
            </a:endParaRPr>
          </a:p>
        </p:txBody>
      </p:sp>
      <p:sp>
        <p:nvSpPr>
          <p:cNvPr id="272" name="PlaceHolder 2"/>
          <p:cNvSpPr>
            <a:spLocks noGrp="1"/>
          </p:cNvSpPr>
          <p:nvPr>
            <p:ph/>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endParaRPr lang="en-US" sz="1800" b="0" strike="noStrike" spc="-1">
              <a:solidFill>
                <a:srgbClr val="000000"/>
              </a:solidFill>
              <a:latin typeface="Arial"/>
            </a:endParaRPr>
          </a:p>
          <a:p>
            <a:pPr>
              <a:lnSpc>
                <a:spcPct val="100000"/>
              </a:lnSpc>
              <a:buNone/>
            </a:pPr>
            <a:r>
              <a:rPr lang="en-GB" sz="1800" b="0" strike="noStrike" spc="-1">
                <a:solidFill>
                  <a:srgbClr val="002BFF"/>
                </a:solidFill>
                <a:latin typeface="Arial"/>
                <a:ea typeface="Arial"/>
                <a:hlinkClick r:id="rId3"/>
              </a:rPr>
              <a:t>https://pyopenms.readthedocs.io/en/latest/</a:t>
            </a:r>
            <a:endParaRPr lang="en-US" sz="1800" b="0" strike="noStrike" spc="-1">
              <a:solidFill>
                <a:srgbClr val="000000"/>
              </a:solidFill>
              <a:latin typeface="Arial"/>
            </a:endParaRPr>
          </a:p>
          <a:p>
            <a:pPr>
              <a:lnSpc>
                <a:spcPct val="100000"/>
              </a:lnSpc>
              <a:buNone/>
            </a:pPr>
            <a:r>
              <a:rPr lang="en-GB" sz="1800" b="0" strike="noStrike" spc="-1">
                <a:solidFill>
                  <a:srgbClr val="000000"/>
                </a:solidFill>
                <a:latin typeface="Arial"/>
                <a:ea typeface="Arial"/>
              </a:rPr>
              <a:t> </a:t>
            </a:r>
            <a:endParaRPr lang="en-US" sz="1800" b="0" strike="noStrike" spc="-1">
              <a:solidFill>
                <a:srgbClr val="000000"/>
              </a:solidFill>
              <a:latin typeface="Arial"/>
            </a:endParaRPr>
          </a:p>
        </p:txBody>
      </p:sp>
      <p:pic>
        <p:nvPicPr>
          <p:cNvPr id="274" name="Picture 273"/>
          <p:cNvPicPr/>
          <p:nvPr/>
        </p:nvPicPr>
        <p:blipFill>
          <a:blip r:embed="rId4"/>
          <a:stretch/>
        </p:blipFill>
        <p:spPr>
          <a:xfrm>
            <a:off x="1075680" y="2003760"/>
            <a:ext cx="10012320" cy="3482640"/>
          </a:xfrm>
          <a:prstGeom prst="rect">
            <a:avLst/>
          </a:prstGeom>
          <a:ln w="0">
            <a:noFill/>
          </a:ln>
        </p:spPr>
      </p:pic>
      <p:sp>
        <p:nvSpPr>
          <p:cNvPr id="6" name="TextBox 4">
            <a:extLst>
              <a:ext uri="{FF2B5EF4-FFF2-40B4-BE49-F238E27FC236}">
                <a16:creationId xmlns:a16="http://schemas.microsoft.com/office/drawing/2014/main" id="{D853FD82-14E5-0BEC-EA24-FBD699B1858A}"/>
              </a:ext>
            </a:extLst>
          </p:cNvPr>
          <p:cNvSpPr/>
          <p:nvPr/>
        </p:nvSpPr>
        <p:spPr>
          <a:xfrm>
            <a:off x="2520" y="6516000"/>
            <a:ext cx="437982"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pc="-1">
                <a:solidFill>
                  <a:srgbClr val="000000"/>
                </a:solidFill>
                <a:latin typeface="Arial"/>
              </a:rPr>
              <a:t>25</a:t>
            </a:r>
            <a:endParaRPr lang="en-US" sz="18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203040" y="76320"/>
            <a:ext cx="9924840" cy="685080"/>
          </a:xfrm>
          <a:prstGeom prst="rect">
            <a:avLst/>
          </a:prstGeom>
          <a:noFill/>
          <a:ln w="0">
            <a:noFill/>
          </a:ln>
        </p:spPr>
        <p:txBody>
          <a:bodyPr lIns="122040" tIns="60840" rIns="122040" bIns="60840" numCol="1" spcCol="0" anchor="ctr">
            <a:noAutofit/>
          </a:bodyPr>
          <a:lstStyle/>
          <a:p>
            <a:pPr>
              <a:lnSpc>
                <a:spcPct val="100000"/>
              </a:lnSpc>
              <a:buNone/>
            </a:pPr>
            <a:r>
              <a:rPr lang="en-US" sz="3200" b="1" strike="noStrike" spc="-1">
                <a:solidFill>
                  <a:srgbClr val="000000"/>
                </a:solidFill>
                <a:latin typeface="Arial"/>
                <a:ea typeface="Arial"/>
              </a:rPr>
              <a:t>Bioinformatics</a:t>
            </a:r>
            <a:r>
              <a:rPr lang="en-US" sz="4270" b="0" strike="noStrike" spc="-1">
                <a:solidFill>
                  <a:srgbClr val="000000"/>
                </a:solidFill>
                <a:latin typeface="Calibri"/>
                <a:ea typeface="Calibri"/>
              </a:rPr>
              <a:t> </a:t>
            </a:r>
            <a:r>
              <a:rPr lang="en-US" sz="3200" b="1" strike="noStrike" spc="-1">
                <a:solidFill>
                  <a:srgbClr val="000000"/>
                </a:solidFill>
                <a:latin typeface="Arial"/>
                <a:ea typeface="Arial"/>
              </a:rPr>
              <a:t>– The Holy Grail</a:t>
            </a:r>
            <a:endParaRPr lang="en-US" sz="3200" b="0" strike="noStrike" spc="-1">
              <a:solidFill>
                <a:srgbClr val="000000"/>
              </a:solidFill>
              <a:latin typeface="Arial"/>
            </a:endParaRPr>
          </a:p>
        </p:txBody>
      </p:sp>
      <p:pic>
        <p:nvPicPr>
          <p:cNvPr id="157" name="Google Shape;422;p54" descr="Harddisk?u_01113711.jpg"/>
          <p:cNvPicPr/>
          <p:nvPr/>
        </p:nvPicPr>
        <p:blipFill>
          <a:blip r:embed="rId3"/>
          <a:srcRect l="8490"/>
          <a:stretch/>
        </p:blipFill>
        <p:spPr>
          <a:xfrm>
            <a:off x="0" y="1772640"/>
            <a:ext cx="3626640" cy="2636640"/>
          </a:xfrm>
          <a:prstGeom prst="rect">
            <a:avLst/>
          </a:prstGeom>
          <a:ln w="0">
            <a:noFill/>
          </a:ln>
        </p:spPr>
      </p:pic>
      <p:pic>
        <p:nvPicPr>
          <p:cNvPr id="158" name="Google Shape;423;p54" descr="shutterstock_60333829.jpg"/>
          <p:cNvPicPr/>
          <p:nvPr/>
        </p:nvPicPr>
        <p:blipFill>
          <a:blip r:embed="rId4"/>
          <a:stretch/>
        </p:blipFill>
        <p:spPr>
          <a:xfrm>
            <a:off x="4321800" y="761760"/>
            <a:ext cx="3899880" cy="3291480"/>
          </a:xfrm>
          <a:prstGeom prst="rect">
            <a:avLst/>
          </a:prstGeom>
          <a:ln w="0">
            <a:noFill/>
          </a:ln>
        </p:spPr>
      </p:pic>
      <p:pic>
        <p:nvPicPr>
          <p:cNvPr id="159" name="Google Shape;424;p54"/>
          <p:cNvPicPr/>
          <p:nvPr/>
        </p:nvPicPr>
        <p:blipFill>
          <a:blip r:embed="rId5"/>
          <a:srcRect l="-5755" r="5764" b="26099"/>
          <a:stretch/>
        </p:blipFill>
        <p:spPr>
          <a:xfrm>
            <a:off x="9168480" y="2386440"/>
            <a:ext cx="2399760" cy="1546200"/>
          </a:xfrm>
          <a:prstGeom prst="rect">
            <a:avLst/>
          </a:prstGeom>
          <a:ln w="0">
            <a:noFill/>
          </a:ln>
        </p:spPr>
      </p:pic>
      <p:pic>
        <p:nvPicPr>
          <p:cNvPr id="160" name="Google Shape;425;p54"/>
          <p:cNvPicPr/>
          <p:nvPr/>
        </p:nvPicPr>
        <p:blipFill>
          <a:blip r:embed="rId6"/>
          <a:stretch/>
        </p:blipFill>
        <p:spPr>
          <a:xfrm>
            <a:off x="9004680" y="4797000"/>
            <a:ext cx="1130760" cy="1378800"/>
          </a:xfrm>
          <a:prstGeom prst="rect">
            <a:avLst/>
          </a:prstGeom>
          <a:ln w="0">
            <a:noFill/>
          </a:ln>
        </p:spPr>
      </p:pic>
      <p:pic>
        <p:nvPicPr>
          <p:cNvPr id="161" name="Google Shape;426;p54"/>
          <p:cNvPicPr/>
          <p:nvPr/>
        </p:nvPicPr>
        <p:blipFill>
          <a:blip r:embed="rId7"/>
          <a:stretch/>
        </p:blipFill>
        <p:spPr>
          <a:xfrm>
            <a:off x="9714960" y="4979160"/>
            <a:ext cx="1101960" cy="1401840"/>
          </a:xfrm>
          <a:prstGeom prst="rect">
            <a:avLst/>
          </a:prstGeom>
          <a:ln w="0">
            <a:noFill/>
          </a:ln>
        </p:spPr>
      </p:pic>
      <p:pic>
        <p:nvPicPr>
          <p:cNvPr id="162" name="Google Shape;427;p54"/>
          <p:cNvPicPr/>
          <p:nvPr/>
        </p:nvPicPr>
        <p:blipFill>
          <a:blip r:embed="rId8"/>
          <a:stretch/>
        </p:blipFill>
        <p:spPr>
          <a:xfrm>
            <a:off x="10621800" y="5229360"/>
            <a:ext cx="1069560" cy="1367640"/>
          </a:xfrm>
          <a:prstGeom prst="rect">
            <a:avLst/>
          </a:prstGeom>
          <a:ln w="0">
            <a:noFill/>
          </a:ln>
        </p:spPr>
      </p:pic>
      <p:sp>
        <p:nvSpPr>
          <p:cNvPr id="163" name="Google Shape;428;p54"/>
          <p:cNvSpPr/>
          <p:nvPr/>
        </p:nvSpPr>
        <p:spPr>
          <a:xfrm>
            <a:off x="2831760" y="2565000"/>
            <a:ext cx="1343520" cy="1295640"/>
          </a:xfrm>
          <a:prstGeom prst="rightArrow">
            <a:avLst>
              <a:gd name="adj1" fmla="val 50000"/>
              <a:gd name="adj2" fmla="val 50000"/>
            </a:avLst>
          </a:prstGeom>
          <a:solidFill>
            <a:srgbClr val="E4E7E7"/>
          </a:solidFill>
          <a:ln w="9525">
            <a:solidFill>
              <a:srgbClr val="000000"/>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sp>
      <p:sp>
        <p:nvSpPr>
          <p:cNvPr id="164" name="Google Shape;429;p54"/>
          <p:cNvSpPr/>
          <p:nvPr/>
        </p:nvSpPr>
        <p:spPr>
          <a:xfrm>
            <a:off x="8496360" y="2565000"/>
            <a:ext cx="1343520" cy="1295640"/>
          </a:xfrm>
          <a:prstGeom prst="rightArrow">
            <a:avLst>
              <a:gd name="adj1" fmla="val 50000"/>
              <a:gd name="adj2" fmla="val 50000"/>
            </a:avLst>
          </a:prstGeom>
          <a:solidFill>
            <a:srgbClr val="E4E7E7"/>
          </a:solidFill>
          <a:ln w="9525">
            <a:solidFill>
              <a:srgbClr val="000000"/>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sp>
      <p:sp>
        <p:nvSpPr>
          <p:cNvPr id="165" name="Google Shape;430;p54"/>
          <p:cNvSpPr/>
          <p:nvPr/>
        </p:nvSpPr>
        <p:spPr>
          <a:xfrm rot="5400000">
            <a:off x="9912960" y="3429000"/>
            <a:ext cx="1007640" cy="1727640"/>
          </a:xfrm>
          <a:prstGeom prst="rightArrow">
            <a:avLst>
              <a:gd name="adj1" fmla="val 50000"/>
              <a:gd name="adj2" fmla="val 50000"/>
            </a:avLst>
          </a:prstGeom>
          <a:solidFill>
            <a:srgbClr val="E4E7E7"/>
          </a:solidFill>
          <a:ln w="9525">
            <a:solidFill>
              <a:srgbClr val="000000"/>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sp>
      <p:sp>
        <p:nvSpPr>
          <p:cNvPr id="166" name="TextBox 13"/>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3</a:t>
            </a:r>
            <a:endParaRPr lang="en-US" sz="1800" b="0" strike="noStrike" spc="-1">
              <a:latin typeface="Arial"/>
            </a:endParaRPr>
          </a:p>
        </p:txBody>
      </p:sp>
      <p:pic>
        <p:nvPicPr>
          <p:cNvPr id="167" name="Picture 5"/>
          <p:cNvPicPr/>
          <p:nvPr/>
        </p:nvPicPr>
        <p:blipFill>
          <a:blip r:embed="rId9"/>
          <a:stretch/>
        </p:blipFill>
        <p:spPr>
          <a:xfrm>
            <a:off x="4956120" y="4611600"/>
            <a:ext cx="2903040" cy="21697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203040" y="76320"/>
            <a:ext cx="8940600" cy="685080"/>
          </a:xfrm>
          <a:prstGeom prst="rect">
            <a:avLst/>
          </a:prstGeom>
          <a:noFill/>
          <a:ln w="0">
            <a:noFill/>
          </a:ln>
        </p:spPr>
        <p:txBody>
          <a:bodyPr lIns="122040" tIns="60840" rIns="122040" bIns="60840" numCol="1" spcCol="0" anchor="ctr">
            <a:noAutofit/>
          </a:bodyPr>
          <a:lstStyle/>
          <a:p>
            <a:pPr>
              <a:lnSpc>
                <a:spcPct val="100000"/>
              </a:lnSpc>
              <a:buNone/>
            </a:pPr>
            <a:r>
              <a:rPr lang="en-US" sz="3200" b="1" strike="noStrike" spc="-1">
                <a:solidFill>
                  <a:srgbClr val="000000"/>
                </a:solidFill>
                <a:latin typeface="Arial"/>
                <a:ea typeface="Arial"/>
              </a:rPr>
              <a:t>Mass</a:t>
            </a:r>
            <a:r>
              <a:rPr lang="en-US" sz="3000" b="0" strike="noStrike" spc="-1">
                <a:solidFill>
                  <a:srgbClr val="000000"/>
                </a:solidFill>
                <a:latin typeface="Arial"/>
                <a:ea typeface="Arial"/>
              </a:rPr>
              <a:t> </a:t>
            </a:r>
            <a:r>
              <a:rPr lang="en-US" sz="3200" b="1" strike="noStrike" spc="-1">
                <a:solidFill>
                  <a:srgbClr val="000000"/>
                </a:solidFill>
                <a:latin typeface="Arial"/>
                <a:ea typeface="Arial"/>
              </a:rPr>
              <a:t>Spectrometry Workflows</a:t>
            </a:r>
            <a:endParaRPr lang="en-US" sz="3200" b="0" strike="noStrike" spc="-1">
              <a:solidFill>
                <a:srgbClr val="000000"/>
              </a:solidFill>
              <a:latin typeface="Arial"/>
            </a:endParaRPr>
          </a:p>
        </p:txBody>
      </p:sp>
      <p:sp>
        <p:nvSpPr>
          <p:cNvPr id="169" name="PlaceHolder 2"/>
          <p:cNvSpPr>
            <a:spLocks noGrp="1"/>
          </p:cNvSpPr>
          <p:nvPr>
            <p:ph/>
          </p:nvPr>
        </p:nvSpPr>
        <p:spPr>
          <a:xfrm>
            <a:off x="203040" y="990720"/>
            <a:ext cx="7447320" cy="5410080"/>
          </a:xfrm>
          <a:prstGeom prst="rect">
            <a:avLst/>
          </a:prstGeom>
          <a:noFill/>
          <a:ln w="0">
            <a:noFill/>
          </a:ln>
        </p:spPr>
        <p:txBody>
          <a:bodyPr lIns="122040" tIns="60840" rIns="122040" bIns="60840" numCol="1" spcCol="0" anchor="t">
            <a:noAutofit/>
          </a:bodyPr>
          <a:lstStyle/>
          <a:p>
            <a:pPr marL="68400">
              <a:lnSpc>
                <a:spcPct val="100000"/>
              </a:lnSpc>
              <a:buNone/>
              <a:tabLst>
                <a:tab pos="0" algn="l"/>
              </a:tabLst>
            </a:pPr>
            <a:r>
              <a:rPr lang="en-US" sz="2800" b="0" strike="noStrike" spc="-1">
                <a:solidFill>
                  <a:srgbClr val="000000"/>
                </a:solidFill>
                <a:latin typeface="Arial"/>
                <a:ea typeface="Arial"/>
              </a:rPr>
              <a:t>Are diverse:</a:t>
            </a:r>
            <a:endParaRPr lang="en-US" sz="2800" b="0" strike="noStrike" spc="-1">
              <a:solidFill>
                <a:srgbClr val="000000"/>
              </a:solidFill>
              <a:latin typeface="Arial"/>
            </a:endParaRPr>
          </a:p>
          <a:p>
            <a:pPr marL="68400">
              <a:lnSpc>
                <a:spcPct val="100000"/>
              </a:lnSpc>
              <a:buNone/>
              <a:tabLst>
                <a:tab pos="0" algn="l"/>
              </a:tabLst>
            </a:pPr>
            <a:endParaRPr lang="en-US" sz="16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Proteomics/metabolomics/interactomics, …</a:t>
            </a:r>
            <a:endParaRPr lang="en-US" sz="24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Separation methods/Acquisition</a:t>
            </a:r>
            <a:endParaRPr lang="en-US" sz="24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with/without label</a:t>
            </a:r>
            <a:endParaRPr lang="en-US" sz="24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Experimental designs</a:t>
            </a:r>
            <a:endParaRPr lang="en-US" sz="2400" b="0" strike="noStrike" spc="-1">
              <a:solidFill>
                <a:srgbClr val="000000"/>
              </a:solidFill>
              <a:latin typeface="Arial"/>
            </a:endParaRPr>
          </a:p>
          <a:p>
            <a:pPr>
              <a:lnSpc>
                <a:spcPct val="100000"/>
              </a:lnSpc>
              <a:buNone/>
              <a:tabLst>
                <a:tab pos="0" algn="l"/>
              </a:tabLst>
            </a:pPr>
            <a:br>
              <a:rPr sz="2800"/>
            </a:br>
            <a:r>
              <a:rPr lang="en-US" sz="2800" b="1" strike="noStrike" spc="-1">
                <a:solidFill>
                  <a:srgbClr val="000000"/>
                </a:solidFill>
                <a:latin typeface="Wingdings"/>
                <a:ea typeface="Arial"/>
              </a:rPr>
              <a:t></a:t>
            </a:r>
            <a:r>
              <a:rPr lang="en-US" sz="2800" b="1" strike="noStrike" spc="-1">
                <a:solidFill>
                  <a:srgbClr val="000000"/>
                </a:solidFill>
                <a:latin typeface="Arial"/>
                <a:ea typeface="Arial"/>
              </a:rPr>
              <a:t> </a:t>
            </a:r>
            <a:r>
              <a:rPr lang="en-US" sz="2800" b="1" i="1" strike="noStrike" spc="-1">
                <a:solidFill>
                  <a:srgbClr val="000000"/>
                </a:solidFill>
                <a:latin typeface="Arial"/>
                <a:ea typeface="Arial"/>
              </a:rPr>
              <a:t>A single workflow or tool is </a:t>
            </a:r>
            <a:r>
              <a:rPr lang="en-US" sz="2800" b="1" i="1" u="sng" strike="noStrike" spc="-1">
                <a:solidFill>
                  <a:srgbClr val="000000"/>
                </a:solidFill>
                <a:uFillTx/>
                <a:latin typeface="Arial"/>
                <a:ea typeface="Arial"/>
              </a:rPr>
              <a:t>not</a:t>
            </a:r>
            <a:r>
              <a:rPr lang="en-US" sz="2800" b="1" i="1" strike="noStrike" spc="-1">
                <a:solidFill>
                  <a:srgbClr val="000000"/>
                </a:solidFill>
                <a:latin typeface="Arial"/>
                <a:ea typeface="Arial"/>
              </a:rPr>
              <a:t> enough</a:t>
            </a:r>
            <a:endParaRPr lang="en-US" sz="2800" b="0" strike="noStrike" spc="-1">
              <a:solidFill>
                <a:srgbClr val="000000"/>
              </a:solidFill>
              <a:latin typeface="Arial"/>
            </a:endParaRPr>
          </a:p>
          <a:p>
            <a:pPr>
              <a:lnSpc>
                <a:spcPct val="100000"/>
              </a:lnSpc>
              <a:buNone/>
              <a:tabLst>
                <a:tab pos="0" algn="l"/>
              </a:tabLst>
            </a:pPr>
            <a:br>
              <a:rPr sz="2800"/>
            </a:br>
            <a:r>
              <a:rPr lang="en-US" sz="2800" b="1" strike="noStrike" spc="-1">
                <a:solidFill>
                  <a:srgbClr val="000000"/>
                </a:solidFill>
                <a:latin typeface="Arial"/>
                <a:ea typeface="Arial"/>
              </a:rPr>
              <a:t>Solution</a:t>
            </a:r>
            <a:r>
              <a:rPr lang="en-US" sz="2800" b="0" strike="noStrike" spc="-1">
                <a:solidFill>
                  <a:srgbClr val="000000"/>
                </a:solidFill>
                <a:latin typeface="Arial"/>
                <a:ea typeface="Arial"/>
              </a:rPr>
              <a:t>: A set of tools that can be combined to highly flexible workflows</a:t>
            </a:r>
            <a:endParaRPr lang="en-US" sz="2800" b="0" strike="noStrike" spc="-1">
              <a:solidFill>
                <a:srgbClr val="000000"/>
              </a:solidFill>
              <a:latin typeface="Arial"/>
            </a:endParaRPr>
          </a:p>
        </p:txBody>
      </p:sp>
      <p:pic>
        <p:nvPicPr>
          <p:cNvPr id="170" name="Google Shape;447;p56"/>
          <p:cNvPicPr/>
          <p:nvPr/>
        </p:nvPicPr>
        <p:blipFill>
          <a:blip r:embed="rId2"/>
          <a:stretch/>
        </p:blipFill>
        <p:spPr>
          <a:xfrm>
            <a:off x="8424720" y="4230360"/>
            <a:ext cx="3104640" cy="2066040"/>
          </a:xfrm>
          <a:prstGeom prst="rect">
            <a:avLst/>
          </a:prstGeom>
          <a:ln w="0">
            <a:noFill/>
          </a:ln>
        </p:spPr>
      </p:pic>
      <p:grpSp>
        <p:nvGrpSpPr>
          <p:cNvPr id="171" name="Group 1"/>
          <p:cNvGrpSpPr/>
          <p:nvPr/>
        </p:nvGrpSpPr>
        <p:grpSpPr>
          <a:xfrm>
            <a:off x="8208360" y="761760"/>
            <a:ext cx="3537360" cy="3322800"/>
            <a:chOff x="8208360" y="761760"/>
            <a:chExt cx="3537360" cy="3322800"/>
          </a:xfrm>
        </p:grpSpPr>
        <p:pic>
          <p:nvPicPr>
            <p:cNvPr id="172" name="Google Shape;436;p55"/>
            <p:cNvPicPr/>
            <p:nvPr/>
          </p:nvPicPr>
          <p:blipFill>
            <a:blip r:embed="rId3"/>
            <a:stretch/>
          </p:blipFill>
          <p:spPr>
            <a:xfrm>
              <a:off x="8208360" y="761760"/>
              <a:ext cx="3537360" cy="3322800"/>
            </a:xfrm>
            <a:prstGeom prst="rect">
              <a:avLst/>
            </a:prstGeom>
            <a:ln w="0">
              <a:noFill/>
            </a:ln>
          </p:spPr>
        </p:pic>
        <p:pic>
          <p:nvPicPr>
            <p:cNvPr id="173" name="Google Shape;439;p55"/>
            <p:cNvPicPr/>
            <p:nvPr/>
          </p:nvPicPr>
          <p:blipFill>
            <a:blip r:embed="rId4"/>
            <a:stretch/>
          </p:blipFill>
          <p:spPr>
            <a:xfrm>
              <a:off x="8620200" y="1767600"/>
              <a:ext cx="2714040" cy="1945800"/>
            </a:xfrm>
            <a:prstGeom prst="rect">
              <a:avLst/>
            </a:prstGeom>
            <a:ln w="0">
              <a:noFill/>
            </a:ln>
          </p:spPr>
        </p:pic>
      </p:grpSp>
      <p:sp>
        <p:nvSpPr>
          <p:cNvPr id="174" name="TextBox 8"/>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4</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1015920" y="1600200"/>
            <a:ext cx="10362960" cy="1361520"/>
          </a:xfrm>
          <a:prstGeom prst="rect">
            <a:avLst/>
          </a:prstGeom>
          <a:noFill/>
          <a:ln w="0">
            <a:noFill/>
          </a:ln>
        </p:spPr>
        <p:txBody>
          <a:bodyPr lIns="122040" tIns="60840" rIns="122040" bIns="60840" numCol="1" spcCol="0" anchor="ctr">
            <a:noAutofit/>
          </a:bodyPr>
          <a:lstStyle/>
          <a:p>
            <a:pPr>
              <a:lnSpc>
                <a:spcPct val="100000"/>
              </a:lnSpc>
              <a:buNone/>
            </a:pPr>
            <a:r>
              <a:rPr lang="en-US" sz="5330" b="1" strike="noStrike" spc="-1">
                <a:solidFill>
                  <a:srgbClr val="000000"/>
                </a:solidFill>
                <a:latin typeface="Calibri"/>
                <a:ea typeface="Calibri"/>
              </a:rPr>
              <a:t>What is OpenMS?</a:t>
            </a:r>
            <a:endParaRPr lang="en-US" sz="533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6" name="PlaceHolder 1"/>
          <p:cNvSpPr>
            <a:spLocks noGrp="1"/>
          </p:cNvSpPr>
          <p:nvPr>
            <p:ph/>
          </p:nvPr>
        </p:nvSpPr>
        <p:spPr>
          <a:xfrm>
            <a:off x="203040" y="990720"/>
            <a:ext cx="11785320" cy="5410080"/>
          </a:xfrm>
          <a:prstGeom prst="rect">
            <a:avLst/>
          </a:prstGeom>
          <a:noFill/>
          <a:ln w="0">
            <a:noFill/>
          </a:ln>
        </p:spPr>
        <p:txBody>
          <a:bodyPr lIns="122040" tIns="60840" rIns="122040" bIns="60840" numCol="1" spcCol="0" anchor="t">
            <a:noAutofit/>
          </a:bodyPr>
          <a:lstStyle/>
          <a:p>
            <a:pPr>
              <a:lnSpc>
                <a:spcPct val="100000"/>
              </a:lnSpc>
              <a:spcBef>
                <a:spcPts val="853"/>
              </a:spcBef>
              <a:buNone/>
              <a:tabLst>
                <a:tab pos="0" algn="l"/>
              </a:tabLst>
            </a:pPr>
            <a:r>
              <a:rPr lang="en-US" sz="2400" b="1" strike="noStrike" spc="-1">
                <a:solidFill>
                  <a:srgbClr val="000000"/>
                </a:solidFill>
                <a:latin typeface="Arial"/>
                <a:ea typeface="Arial"/>
              </a:rPr>
              <a:t>OpenMS</a:t>
            </a:r>
            <a:r>
              <a:rPr lang="en-US" sz="2400" b="0" strike="noStrike" spc="-1">
                <a:solidFill>
                  <a:srgbClr val="000000"/>
                </a:solidFill>
                <a:latin typeface="Arial"/>
                <a:ea typeface="Arial"/>
              </a:rPr>
              <a:t> is:</a:t>
            </a:r>
            <a:endParaRPr lang="en-US" sz="2400" b="0" strike="noStrike" spc="-1">
              <a:solidFill>
                <a:srgbClr val="000000"/>
              </a:solidFill>
              <a:latin typeface="Arial"/>
            </a:endParaRPr>
          </a:p>
          <a:p>
            <a:pPr marL="33840">
              <a:lnSpc>
                <a:spcPct val="100000"/>
              </a:lnSpc>
              <a:buNone/>
              <a:tabLst>
                <a:tab pos="0" algn="l"/>
              </a:tabLst>
            </a:pPr>
            <a:endParaRPr lang="en-US" sz="2400" b="0" strike="noStrike" spc="-1">
              <a:solidFill>
                <a:srgbClr val="000000"/>
              </a:solidFill>
              <a:latin typeface="Arial"/>
            </a:endParaRPr>
          </a:p>
          <a:p>
            <a:pPr marL="319680" indent="-28584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Computational </a:t>
            </a:r>
            <a:r>
              <a:rPr lang="en-US" sz="2400" b="1" strike="noStrike" spc="-1">
                <a:solidFill>
                  <a:srgbClr val="000000"/>
                </a:solidFill>
                <a:latin typeface="Arial"/>
                <a:ea typeface="Arial"/>
              </a:rPr>
              <a:t>library</a:t>
            </a:r>
            <a:r>
              <a:rPr lang="en-US" sz="2400" b="0" strike="noStrike" spc="-1">
                <a:solidFill>
                  <a:srgbClr val="000000"/>
                </a:solidFill>
                <a:latin typeface="Arial"/>
                <a:ea typeface="Arial"/>
              </a:rPr>
              <a:t>, </a:t>
            </a:r>
            <a:r>
              <a:rPr lang="en-US" sz="2400" b="1" strike="noStrike" spc="-1">
                <a:solidFill>
                  <a:srgbClr val="000000"/>
                </a:solidFill>
                <a:latin typeface="Arial"/>
                <a:ea typeface="Arial"/>
              </a:rPr>
              <a:t>tools</a:t>
            </a:r>
            <a:r>
              <a:rPr lang="en-US" sz="2400" b="0" strike="noStrike" spc="-1">
                <a:solidFill>
                  <a:srgbClr val="000000"/>
                </a:solidFill>
                <a:latin typeface="Arial"/>
                <a:ea typeface="Arial"/>
              </a:rPr>
              <a:t>, and </a:t>
            </a:r>
            <a:r>
              <a:rPr lang="en-US" sz="2400" b="1" strike="noStrike" spc="-1">
                <a:solidFill>
                  <a:srgbClr val="000000"/>
                </a:solidFill>
                <a:latin typeface="Arial"/>
                <a:ea typeface="Arial"/>
              </a:rPr>
              <a:t>workflows </a:t>
            </a:r>
            <a:r>
              <a:rPr lang="en-US" sz="2400" b="0" strike="noStrike" spc="-1">
                <a:solidFill>
                  <a:srgbClr val="000000"/>
                </a:solidFill>
                <a:latin typeface="Arial"/>
                <a:ea typeface="Arial"/>
              </a:rPr>
              <a:t>for the analysis of mass spectrometry data</a:t>
            </a:r>
            <a:endParaRPr lang="en-US" sz="2400" b="0" strike="noStrike" spc="-1">
              <a:solidFill>
                <a:srgbClr val="000000"/>
              </a:solidFill>
              <a:latin typeface="Arial"/>
            </a:endParaRPr>
          </a:p>
          <a:p>
            <a:pPr>
              <a:lnSpc>
                <a:spcPct val="100000"/>
              </a:lnSpc>
              <a:buNone/>
              <a:tabLst>
                <a:tab pos="0" algn="l"/>
              </a:tabLst>
            </a:pPr>
            <a:endParaRPr lang="en-US" sz="2400" b="0" strike="noStrike" spc="-1">
              <a:solidFill>
                <a:srgbClr val="000000"/>
              </a:solidFill>
              <a:latin typeface="Arial"/>
            </a:endParaRPr>
          </a:p>
          <a:p>
            <a:pPr marL="319680" indent="-285840">
              <a:lnSpc>
                <a:spcPct val="100000"/>
              </a:lnSpc>
              <a:buClr>
                <a:srgbClr val="000000"/>
              </a:buClr>
              <a:buFont typeface="Symbol" charset="2"/>
              <a:buChar char=""/>
              <a:tabLst>
                <a:tab pos="0" algn="l"/>
              </a:tabLst>
            </a:pPr>
            <a:r>
              <a:rPr lang="en-US" sz="2400" b="1" strike="noStrike" spc="-1">
                <a:solidFill>
                  <a:srgbClr val="000000"/>
                </a:solidFill>
                <a:latin typeface="Arial"/>
                <a:ea typeface="Arial"/>
              </a:rPr>
              <a:t>Open-source</a:t>
            </a:r>
            <a:r>
              <a:rPr lang="en-US" sz="2400" b="0" strike="noStrike" spc="-1">
                <a:solidFill>
                  <a:srgbClr val="000000"/>
                </a:solidFill>
                <a:latin typeface="Arial"/>
                <a:ea typeface="Arial"/>
              </a:rPr>
              <a:t> and free of charge</a:t>
            </a:r>
            <a:endParaRPr lang="en-US" sz="2400" b="0" strike="noStrike" spc="-1">
              <a:solidFill>
                <a:srgbClr val="000000"/>
              </a:solidFill>
              <a:latin typeface="Arial"/>
            </a:endParaRPr>
          </a:p>
          <a:p>
            <a:pPr marL="33840">
              <a:lnSpc>
                <a:spcPct val="100000"/>
              </a:lnSpc>
              <a:buNone/>
              <a:tabLst>
                <a:tab pos="0" algn="l"/>
              </a:tabLst>
            </a:pPr>
            <a:endParaRPr lang="en-US" sz="3600" b="0" strike="noStrike" spc="-1">
              <a:solidFill>
                <a:srgbClr val="000000"/>
              </a:solidFill>
              <a:latin typeface="Arial"/>
            </a:endParaRPr>
          </a:p>
          <a:p>
            <a:pPr marL="376920" indent="-343080">
              <a:lnSpc>
                <a:spcPct val="100000"/>
              </a:lnSpc>
              <a:buClr>
                <a:srgbClr val="000000"/>
              </a:buClr>
              <a:buFont typeface="Symbol" charset="2"/>
              <a:buChar char=""/>
              <a:tabLst>
                <a:tab pos="0" algn="l"/>
              </a:tabLst>
            </a:pPr>
            <a:r>
              <a:rPr lang="en-US" sz="2900" b="1" strike="noStrike" spc="-1">
                <a:solidFill>
                  <a:srgbClr val="000000"/>
                </a:solidFill>
                <a:latin typeface="Arial"/>
                <a:ea typeface="Calibri"/>
              </a:rPr>
              <a:t>Vendor-independent:</a:t>
            </a:r>
            <a:r>
              <a:rPr lang="en-US" sz="2900" b="0" strike="noStrike" spc="-1">
                <a:solidFill>
                  <a:srgbClr val="000000"/>
                </a:solidFill>
                <a:latin typeface="Arial"/>
                <a:ea typeface="Calibri"/>
              </a:rPr>
              <a:t> Supports vendor-formats through conversion with proteowizard library</a:t>
            </a:r>
            <a:endParaRPr lang="en-US" sz="2900" b="0" strike="noStrike" spc="-1">
              <a:solidFill>
                <a:srgbClr val="000000"/>
              </a:solidFill>
              <a:latin typeface="Arial"/>
            </a:endParaRPr>
          </a:p>
          <a:p>
            <a:pPr>
              <a:lnSpc>
                <a:spcPct val="100000"/>
              </a:lnSpc>
              <a:buNone/>
              <a:tabLst>
                <a:tab pos="0" algn="l"/>
              </a:tabLst>
            </a:pPr>
            <a:endParaRPr lang="en-US" sz="2900" b="0" strike="noStrike" spc="-1">
              <a:solidFill>
                <a:srgbClr val="000000"/>
              </a:solidFill>
              <a:latin typeface="Arial"/>
            </a:endParaRPr>
          </a:p>
          <a:p>
            <a:pPr marL="376920" indent="-343080">
              <a:lnSpc>
                <a:spcPct val="100000"/>
              </a:lnSpc>
              <a:buClr>
                <a:srgbClr val="000000"/>
              </a:buClr>
              <a:buFont typeface="Symbol" charset="2"/>
              <a:buChar char=""/>
              <a:tabLst>
                <a:tab pos="0" algn="l"/>
              </a:tabLst>
            </a:pPr>
            <a:r>
              <a:rPr lang="en-US" sz="2900" b="1" strike="noStrike" spc="-1">
                <a:solidFill>
                  <a:srgbClr val="000000"/>
                </a:solidFill>
                <a:latin typeface="Arial"/>
                <a:ea typeface="Calibri"/>
              </a:rPr>
              <a:t>Standards: </a:t>
            </a:r>
            <a:r>
              <a:rPr lang="en-US" sz="2900" b="0" strike="noStrike" spc="-1">
                <a:solidFill>
                  <a:srgbClr val="000000"/>
                </a:solidFill>
                <a:latin typeface="Arial"/>
                <a:ea typeface="Calibri"/>
              </a:rPr>
              <a:t>Supports all major file formats (PSI) </a:t>
            </a:r>
            <a:endParaRPr lang="en-US" sz="2900" b="0" strike="noStrike" spc="-1">
              <a:solidFill>
                <a:srgbClr val="000000"/>
              </a:solidFill>
              <a:latin typeface="Arial"/>
            </a:endParaRPr>
          </a:p>
        </p:txBody>
      </p:sp>
      <p:sp>
        <p:nvSpPr>
          <p:cNvPr id="177" name="PlaceHolder 2"/>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What is OpenMS?</a:t>
            </a:r>
            <a:endParaRPr lang="en-US" sz="3000" b="0" strike="noStrike" spc="-1">
              <a:solidFill>
                <a:srgbClr val="000000"/>
              </a:solidFill>
              <a:latin typeface="Arial"/>
            </a:endParaRPr>
          </a:p>
        </p:txBody>
      </p:sp>
      <p:sp>
        <p:nvSpPr>
          <p:cNvPr id="178" name="TextBox 3"/>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6</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9" name="Google Shape;94;p15"/>
          <p:cNvPicPr/>
          <p:nvPr/>
        </p:nvPicPr>
        <p:blipFill>
          <a:blip r:embed="rId3"/>
          <a:stretch/>
        </p:blipFill>
        <p:spPr>
          <a:xfrm>
            <a:off x="1159920" y="762120"/>
            <a:ext cx="9486000" cy="6095520"/>
          </a:xfrm>
          <a:prstGeom prst="rect">
            <a:avLst/>
          </a:prstGeom>
          <a:ln w="0">
            <a:noFill/>
          </a:ln>
        </p:spPr>
      </p:pic>
      <p:sp>
        <p:nvSpPr>
          <p:cNvPr id="180" name="Google Shape;95;p15"/>
          <p:cNvSpPr/>
          <p:nvPr/>
        </p:nvSpPr>
        <p:spPr>
          <a:xfrm>
            <a:off x="5594760" y="1075680"/>
            <a:ext cx="1176840" cy="493200"/>
          </a:xfrm>
          <a:prstGeom prst="rect">
            <a:avLst/>
          </a:prstGeom>
          <a:solidFill>
            <a:schemeClr val="accent1">
              <a:lumMod val="40000"/>
              <a:lumOff val="60000"/>
            </a:schemeClr>
          </a:solidFill>
          <a:ln w="9525">
            <a:solidFill>
              <a:srgbClr val="990000"/>
            </a:solidFill>
            <a:round/>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122040" tIns="122040" rIns="122040" bIns="122040" anchor="ctr">
            <a:noAutofit/>
          </a:bodyPr>
          <a:lstStyle/>
          <a:p>
            <a:pPr algn="ctr">
              <a:lnSpc>
                <a:spcPct val="100000"/>
              </a:lnSpc>
              <a:buNone/>
            </a:pPr>
            <a:r>
              <a:rPr lang="en-US" sz="2000" b="0" strike="noStrike" spc="-1">
                <a:solidFill>
                  <a:srgbClr val="000000"/>
                </a:solidFill>
                <a:latin typeface="Arial"/>
                <a:ea typeface="Arial"/>
              </a:rPr>
              <a:t>nextflow</a:t>
            </a:r>
            <a:endParaRPr lang="en-US" sz="2000" b="0" strike="noStrike" spc="-1">
              <a:latin typeface="Arial"/>
            </a:endParaRPr>
          </a:p>
        </p:txBody>
      </p:sp>
      <p:sp>
        <p:nvSpPr>
          <p:cNvPr id="181" name="PlaceHolder 1"/>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The OpenMS framework</a:t>
            </a:r>
            <a:endParaRPr lang="en-US" sz="3000" b="0" strike="noStrike" spc="-1">
              <a:solidFill>
                <a:srgbClr val="000000"/>
              </a:solidFill>
              <a:latin typeface="Arial"/>
            </a:endParaRPr>
          </a:p>
        </p:txBody>
      </p:sp>
      <p:sp>
        <p:nvSpPr>
          <p:cNvPr id="182" name="TextBox 4"/>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7</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OpenMS Tools</a:t>
            </a:r>
            <a:endParaRPr lang="en-US" sz="3000" b="0" strike="noStrike" spc="-1">
              <a:solidFill>
                <a:srgbClr val="000000"/>
              </a:solidFill>
              <a:latin typeface="Arial"/>
            </a:endParaRPr>
          </a:p>
        </p:txBody>
      </p:sp>
      <p:sp>
        <p:nvSpPr>
          <p:cNvPr id="184" name="PlaceHolder 2"/>
          <p:cNvSpPr>
            <a:spLocks noGrp="1"/>
          </p:cNvSpPr>
          <p:nvPr>
            <p:ph/>
          </p:nvPr>
        </p:nvSpPr>
        <p:spPr>
          <a:xfrm>
            <a:off x="203040" y="990720"/>
            <a:ext cx="11785320" cy="5410080"/>
          </a:xfrm>
          <a:prstGeom prst="rect">
            <a:avLst/>
          </a:prstGeom>
          <a:noFill/>
          <a:ln w="0">
            <a:noFill/>
          </a:ln>
        </p:spPr>
        <p:txBody>
          <a:bodyPr lIns="122040" tIns="60840" rIns="122040" bIns="60840" numCol="1" spcCol="0" anchor="t">
            <a:noAutofit/>
          </a:bodyPr>
          <a:lstStyle/>
          <a:p>
            <a:pPr>
              <a:lnSpc>
                <a:spcPct val="80000"/>
              </a:lnSpc>
              <a:spcBef>
                <a:spcPts val="1332"/>
              </a:spcBef>
              <a:buNone/>
              <a:tabLst>
                <a:tab pos="0" algn="l"/>
              </a:tabLst>
            </a:pPr>
            <a:r>
              <a:rPr lang="en-US" sz="2800" b="1" strike="noStrike" spc="-1">
                <a:solidFill>
                  <a:srgbClr val="000000"/>
                </a:solidFill>
                <a:latin typeface="Calibri"/>
                <a:ea typeface="Arial"/>
              </a:rPr>
              <a:t>TOPP tools – The OpenMS PiPeline tools</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0" strike="noStrike" spc="-1">
                <a:solidFill>
                  <a:srgbClr val="000000"/>
                </a:solidFill>
                <a:latin typeface="Calibri"/>
                <a:ea typeface="Arial"/>
              </a:rPr>
              <a:t>&gt; 180 Building blocks: One application for each analysis step</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0" strike="noStrike" spc="-1">
                <a:solidFill>
                  <a:srgbClr val="000000"/>
                </a:solidFill>
                <a:latin typeface="Calibri"/>
                <a:ea typeface="Arial"/>
              </a:rPr>
              <a:t>All applications share </a:t>
            </a:r>
            <a:r>
              <a:rPr lang="en-US" sz="2800" b="1" strike="noStrike" spc="-1">
                <a:solidFill>
                  <a:srgbClr val="000000"/>
                </a:solidFill>
                <a:latin typeface="Calibri"/>
                <a:ea typeface="Arial"/>
              </a:rPr>
              <a:t>identical user interfaces</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0" strike="noStrike" spc="-1">
                <a:solidFill>
                  <a:srgbClr val="000000"/>
                </a:solidFill>
                <a:latin typeface="Calibri"/>
                <a:ea typeface="Arial"/>
              </a:rPr>
              <a:t>Exchange data in PSI </a:t>
            </a:r>
            <a:r>
              <a:rPr lang="en-US" sz="2800" b="1" strike="noStrike" spc="-1">
                <a:solidFill>
                  <a:srgbClr val="000000"/>
                </a:solidFill>
                <a:latin typeface="Calibri"/>
                <a:ea typeface="Arial"/>
              </a:rPr>
              <a:t>standard formats</a:t>
            </a:r>
            <a:endParaRPr lang="en-US" sz="2800" b="0" strike="noStrike" spc="-1">
              <a:solidFill>
                <a:srgbClr val="000000"/>
              </a:solidFill>
              <a:latin typeface="Arial"/>
            </a:endParaRPr>
          </a:p>
          <a:p>
            <a:pPr marL="169200">
              <a:lnSpc>
                <a:spcPct val="80000"/>
              </a:lnSpc>
              <a:spcBef>
                <a:spcPts val="1227"/>
              </a:spcBef>
              <a:buNone/>
              <a:tabLst>
                <a:tab pos="0" algn="l"/>
              </a:tabLst>
            </a:pPr>
            <a:r>
              <a:rPr lang="en-US" sz="2800" b="0" strike="noStrike" spc="-1">
                <a:solidFill>
                  <a:srgbClr val="000000"/>
                </a:solidFill>
                <a:latin typeface="Wingdings"/>
                <a:ea typeface="Arial"/>
              </a:rPr>
              <a:t></a:t>
            </a:r>
            <a:r>
              <a:rPr lang="en-US" sz="2800" b="0" strike="noStrike" spc="-1">
                <a:solidFill>
                  <a:srgbClr val="000000"/>
                </a:solidFill>
                <a:latin typeface="Calibri"/>
                <a:ea typeface="Arial"/>
              </a:rPr>
              <a:t> Easily integrated in various </a:t>
            </a:r>
            <a:r>
              <a:rPr lang="en-US" sz="2800" b="1" strike="noStrike" spc="-1">
                <a:solidFill>
                  <a:srgbClr val="000000"/>
                </a:solidFill>
                <a:latin typeface="Calibri"/>
                <a:ea typeface="Arial"/>
              </a:rPr>
              <a:t>workflow systems</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1" strike="noStrike" spc="-1">
                <a:solidFill>
                  <a:srgbClr val="000000"/>
                </a:solidFill>
                <a:latin typeface="Calibri"/>
                <a:ea typeface="Arial"/>
              </a:rPr>
              <a:t>Support for other tools (e.g., SIRIUS, GNPS...)</a:t>
            </a:r>
            <a:br>
              <a:rPr sz="3200"/>
            </a:br>
            <a:r>
              <a:rPr lang="en-US" sz="3200" b="1" strike="noStrike" spc="-1">
                <a:solidFill>
                  <a:srgbClr val="000000"/>
                </a:solidFill>
                <a:latin typeface="Calibri"/>
              </a:rPr>
              <a:t> </a:t>
            </a:r>
            <a:endParaRPr lang="en-US" sz="3200" b="0" strike="noStrike" spc="-1">
              <a:solidFill>
                <a:srgbClr val="000000"/>
              </a:solidFill>
              <a:latin typeface="Arial"/>
            </a:endParaRPr>
          </a:p>
        </p:txBody>
      </p:sp>
      <p:pic>
        <p:nvPicPr>
          <p:cNvPr id="185" name="Google Shape;300;p40"/>
          <p:cNvPicPr/>
          <p:nvPr/>
        </p:nvPicPr>
        <p:blipFill>
          <a:blip r:embed="rId2"/>
          <a:stretch/>
        </p:blipFill>
        <p:spPr>
          <a:xfrm>
            <a:off x="9621360" y="2387160"/>
            <a:ext cx="1764360" cy="1308240"/>
          </a:xfrm>
          <a:prstGeom prst="rect">
            <a:avLst/>
          </a:prstGeom>
          <a:ln w="0">
            <a:noFill/>
          </a:ln>
        </p:spPr>
      </p:pic>
      <p:sp>
        <p:nvSpPr>
          <p:cNvPr id="186" name="TextBox 4"/>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8</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7" name="Google Shape;534;p65"/>
          <p:cNvPicPr/>
          <p:nvPr/>
        </p:nvPicPr>
        <p:blipFill>
          <a:blip r:embed="rId3"/>
          <a:stretch/>
        </p:blipFill>
        <p:spPr>
          <a:xfrm>
            <a:off x="4673520" y="4300920"/>
            <a:ext cx="2674080" cy="1959120"/>
          </a:xfrm>
          <a:prstGeom prst="rect">
            <a:avLst/>
          </a:prstGeom>
          <a:ln w="0">
            <a:noFill/>
          </a:ln>
        </p:spPr>
      </p:pic>
      <p:pic>
        <p:nvPicPr>
          <p:cNvPr id="188" name="Google Shape;649;p77"/>
          <p:cNvPicPr/>
          <p:nvPr/>
        </p:nvPicPr>
        <p:blipFill>
          <a:blip r:embed="rId4"/>
          <a:stretch/>
        </p:blipFill>
        <p:spPr>
          <a:xfrm>
            <a:off x="7852320" y="4107600"/>
            <a:ext cx="4339440" cy="2130840"/>
          </a:xfrm>
          <a:prstGeom prst="rect">
            <a:avLst/>
          </a:prstGeom>
          <a:ln w="0">
            <a:noFill/>
          </a:ln>
        </p:spPr>
      </p:pic>
      <p:pic>
        <p:nvPicPr>
          <p:cNvPr id="189" name="Google Shape;650;p77"/>
          <p:cNvPicPr/>
          <p:nvPr/>
        </p:nvPicPr>
        <p:blipFill>
          <a:blip r:embed="rId5"/>
          <a:stretch/>
        </p:blipFill>
        <p:spPr>
          <a:xfrm>
            <a:off x="9297360" y="3503160"/>
            <a:ext cx="1449000" cy="512640"/>
          </a:xfrm>
          <a:prstGeom prst="rect">
            <a:avLst/>
          </a:prstGeom>
          <a:ln w="0">
            <a:noFill/>
          </a:ln>
        </p:spPr>
      </p:pic>
      <p:sp>
        <p:nvSpPr>
          <p:cNvPr id="190" name="TextBox 6"/>
          <p:cNvSpPr/>
          <p:nvPr/>
        </p:nvSpPr>
        <p:spPr>
          <a:xfrm>
            <a:off x="8379720" y="6447600"/>
            <a:ext cx="3284640" cy="37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70" b="0" strike="noStrike" spc="-1">
                <a:solidFill>
                  <a:srgbClr val="000000"/>
                </a:solidFill>
                <a:latin typeface="Arial"/>
                <a:ea typeface="Arial"/>
              </a:rPr>
              <a:t>Matthias Bernt, UFZ Leipzig</a:t>
            </a:r>
            <a:endParaRPr lang="en-US" sz="1870" b="0" strike="noStrike" spc="-1">
              <a:latin typeface="Arial"/>
            </a:endParaRPr>
          </a:p>
        </p:txBody>
      </p:sp>
      <p:pic>
        <p:nvPicPr>
          <p:cNvPr id="191" name="Google Shape;579;p69"/>
          <p:cNvPicPr/>
          <p:nvPr/>
        </p:nvPicPr>
        <p:blipFill>
          <a:blip r:embed="rId6"/>
          <a:stretch/>
        </p:blipFill>
        <p:spPr>
          <a:xfrm>
            <a:off x="5006880" y="3503160"/>
            <a:ext cx="2007360" cy="402480"/>
          </a:xfrm>
          <a:prstGeom prst="rect">
            <a:avLst/>
          </a:prstGeom>
          <a:ln w="0">
            <a:noFill/>
          </a:ln>
        </p:spPr>
      </p:pic>
      <p:pic>
        <p:nvPicPr>
          <p:cNvPr id="192" name="Google Shape;516;p63"/>
          <p:cNvPicPr/>
          <p:nvPr/>
        </p:nvPicPr>
        <p:blipFill>
          <a:blip r:embed="rId7"/>
          <a:stretch/>
        </p:blipFill>
        <p:spPr>
          <a:xfrm>
            <a:off x="203040" y="4107600"/>
            <a:ext cx="3848040" cy="2130840"/>
          </a:xfrm>
          <a:prstGeom prst="rect">
            <a:avLst/>
          </a:prstGeom>
          <a:ln w="0">
            <a:noFill/>
          </a:ln>
        </p:spPr>
      </p:pic>
      <p:pic>
        <p:nvPicPr>
          <p:cNvPr id="193" name="Google Shape;514;p63" descr="http://photos1.meetupstatic.com/photos/event/2/c/9/4/highres_376211412.jpeg"/>
          <p:cNvPicPr/>
          <p:nvPr/>
        </p:nvPicPr>
        <p:blipFill>
          <a:blip r:embed="rId8"/>
          <a:stretch/>
        </p:blipFill>
        <p:spPr>
          <a:xfrm>
            <a:off x="858960" y="3386520"/>
            <a:ext cx="1992240" cy="518760"/>
          </a:xfrm>
          <a:prstGeom prst="rect">
            <a:avLst/>
          </a:prstGeom>
          <a:ln w="0">
            <a:noFill/>
          </a:ln>
        </p:spPr>
      </p:pic>
      <p:sp>
        <p:nvSpPr>
          <p:cNvPr id="194" name="PlaceHolder 1"/>
          <p:cNvSpPr>
            <a:spLocks noGrp="1"/>
          </p:cNvSpPr>
          <p:nvPr>
            <p:ph/>
          </p:nvPr>
        </p:nvSpPr>
        <p:spPr>
          <a:xfrm>
            <a:off x="516960" y="970920"/>
            <a:ext cx="11163600" cy="5526360"/>
          </a:xfrm>
          <a:prstGeom prst="rect">
            <a:avLst/>
          </a:prstGeom>
          <a:noFill/>
          <a:ln w="0">
            <a:noFill/>
          </a:ln>
        </p:spPr>
        <p:txBody>
          <a:bodyPr lIns="122040" tIns="60840" rIns="122040" bIns="60840" numCol="1" spcCol="0" anchor="t">
            <a:noAutofit/>
          </a:bodyPr>
          <a:lstStyle/>
          <a:p>
            <a:pPr>
              <a:lnSpc>
                <a:spcPct val="110000"/>
              </a:lnSpc>
              <a:buNone/>
              <a:tabLst>
                <a:tab pos="0" algn="l"/>
              </a:tabLst>
            </a:pPr>
            <a:r>
              <a:rPr lang="en-US" sz="2800" b="1" strike="noStrike" spc="-1">
                <a:solidFill>
                  <a:srgbClr val="000000"/>
                </a:solidFill>
                <a:latin typeface="Arial"/>
                <a:ea typeface="Arial"/>
              </a:rPr>
              <a:t>Chaining</a:t>
            </a:r>
            <a:r>
              <a:rPr lang="en-US" sz="2800" b="0" strike="noStrike" spc="-1">
                <a:solidFill>
                  <a:srgbClr val="000000"/>
                </a:solidFill>
                <a:latin typeface="Arial"/>
                <a:ea typeface="Arial"/>
              </a:rPr>
              <a:t> of tools to build workflows</a:t>
            </a:r>
            <a:br>
              <a:rPr sz="2800"/>
            </a:br>
            <a:r>
              <a:rPr lang="en-US" sz="2800" b="0" strike="noStrike" spc="-1">
                <a:solidFill>
                  <a:srgbClr val="000000"/>
                </a:solidFill>
                <a:latin typeface="Arial"/>
                <a:ea typeface="Arial"/>
              </a:rPr>
              <a:t>Facilitate </a:t>
            </a:r>
            <a:r>
              <a:rPr lang="en-US" sz="2800" b="0" i="1" strike="noStrike" spc="-1">
                <a:solidFill>
                  <a:srgbClr val="000000"/>
                </a:solidFill>
                <a:latin typeface="Arial"/>
                <a:ea typeface="Arial"/>
              </a:rPr>
              <a:t>reproducible</a:t>
            </a:r>
            <a:r>
              <a:rPr lang="en-US" sz="2800" b="0" strike="noStrike" spc="-1">
                <a:solidFill>
                  <a:srgbClr val="000000"/>
                </a:solidFill>
                <a:latin typeface="Arial"/>
                <a:ea typeface="Arial"/>
              </a:rPr>
              <a:t> and </a:t>
            </a:r>
            <a:r>
              <a:rPr lang="en-US" sz="2800" b="0" i="1" strike="noStrike" spc="-1">
                <a:solidFill>
                  <a:srgbClr val="000000"/>
                </a:solidFill>
                <a:latin typeface="Arial"/>
                <a:ea typeface="Arial"/>
              </a:rPr>
              <a:t>reusable</a:t>
            </a:r>
            <a:r>
              <a:rPr lang="en-US" sz="2800" b="0" strike="noStrike" spc="-1">
                <a:solidFill>
                  <a:srgbClr val="000000"/>
                </a:solidFill>
                <a:latin typeface="Arial"/>
                <a:ea typeface="Arial"/>
              </a:rPr>
              <a:t> research</a:t>
            </a:r>
            <a:endParaRPr lang="en-US" sz="2800" b="0" strike="noStrike" spc="-1">
              <a:solidFill>
                <a:srgbClr val="000000"/>
              </a:solidFill>
              <a:latin typeface="Arial"/>
            </a:endParaRPr>
          </a:p>
          <a:p>
            <a:pPr>
              <a:lnSpc>
                <a:spcPct val="110000"/>
              </a:lnSpc>
              <a:spcBef>
                <a:spcPts val="533"/>
              </a:spcBef>
              <a:buNone/>
              <a:tabLst>
                <a:tab pos="0" algn="l"/>
              </a:tabLst>
            </a:pPr>
            <a:endParaRPr lang="en-US" sz="1800" b="0" strike="noStrike" spc="-1">
              <a:solidFill>
                <a:srgbClr val="000000"/>
              </a:solidFill>
              <a:latin typeface="Arial"/>
            </a:endParaRPr>
          </a:p>
          <a:p>
            <a:pPr>
              <a:lnSpc>
                <a:spcPct val="110000"/>
              </a:lnSpc>
              <a:spcBef>
                <a:spcPts val="533"/>
              </a:spcBef>
              <a:buNone/>
              <a:tabLst>
                <a:tab pos="0" algn="l"/>
              </a:tabLst>
            </a:pPr>
            <a:endParaRPr lang="en-US" sz="1800" b="0" strike="noStrike" spc="-1">
              <a:solidFill>
                <a:srgbClr val="000000"/>
              </a:solidFill>
              <a:latin typeface="Arial"/>
            </a:endParaRPr>
          </a:p>
          <a:p>
            <a:pPr algn="ctr">
              <a:lnSpc>
                <a:spcPct val="110000"/>
              </a:lnSpc>
              <a:spcBef>
                <a:spcPts val="533"/>
              </a:spcBef>
              <a:buNone/>
              <a:tabLst>
                <a:tab pos="0" algn="l"/>
              </a:tabLst>
            </a:pPr>
            <a:br>
              <a:rPr sz="1800"/>
            </a:br>
            <a:r>
              <a:rPr lang="en-US" sz="1800" b="0" strike="noStrike" spc="-1">
                <a:solidFill>
                  <a:srgbClr val="000000"/>
                </a:solidFill>
                <a:latin typeface="Arial"/>
                <a:ea typeface="Calibri"/>
              </a:rPr>
              <a:t>Different workflow systems:</a:t>
            </a:r>
            <a:endParaRPr lang="en-US" sz="1800" b="0" strike="noStrike" spc="-1">
              <a:solidFill>
                <a:srgbClr val="000000"/>
              </a:solidFill>
              <a:latin typeface="Arial"/>
            </a:endParaRPr>
          </a:p>
          <a:p>
            <a:pPr marL="1219320">
              <a:lnSpc>
                <a:spcPct val="110000"/>
              </a:lnSpc>
              <a:spcBef>
                <a:spcPts val="374"/>
              </a:spcBef>
              <a:buNone/>
              <a:tabLst>
                <a:tab pos="0" algn="l"/>
              </a:tabLst>
            </a:pPr>
            <a:endParaRPr lang="en-US" sz="1800" b="0" strike="noStrike" spc="-1">
              <a:solidFill>
                <a:srgbClr val="000000"/>
              </a:solidFill>
              <a:latin typeface="Arial"/>
            </a:endParaRPr>
          </a:p>
        </p:txBody>
      </p:sp>
      <p:sp>
        <p:nvSpPr>
          <p:cNvPr id="195" name="Google Shape;298;p40"/>
          <p:cNvSpPr/>
          <p:nvPr/>
        </p:nvSpPr>
        <p:spPr>
          <a:xfrm>
            <a:off x="203040" y="76320"/>
            <a:ext cx="8940600" cy="68580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OpenMS workflows</a:t>
            </a:r>
            <a:endParaRPr lang="en-US" sz="3000" b="0" strike="noStrike" spc="-1">
              <a:latin typeface="Arial"/>
            </a:endParaRPr>
          </a:p>
        </p:txBody>
      </p:sp>
      <p:sp>
        <p:nvSpPr>
          <p:cNvPr id="196" name="TextBox 14"/>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9</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10780</TotalTime>
  <Words>1550</Words>
  <Application>Microsoft Macintosh PowerPoint</Application>
  <PresentationFormat>Widescreen</PresentationFormat>
  <Paragraphs>182</Paragraphs>
  <Slides>25</Slides>
  <Notes>19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25</vt:i4>
      </vt:variant>
    </vt:vector>
  </HeadingPairs>
  <TitlesOfParts>
    <vt:vector size="35" baseType="lpstr">
      <vt:lpstr>Arial</vt:lpstr>
      <vt:lpstr>Calibri</vt:lpstr>
      <vt:lpstr>StarSymbol</vt:lpstr>
      <vt:lpstr>Symbol</vt:lpstr>
      <vt:lpstr>Times New Roman</vt:lpstr>
      <vt:lpstr>Trebuchet MS</vt:lpstr>
      <vt:lpstr>Wingdings</vt:lpstr>
      <vt:lpstr>Office Theme</vt:lpstr>
      <vt:lpstr>Office Theme</vt:lpstr>
      <vt:lpstr>Office Theme</vt:lpstr>
      <vt:lpstr>py               for metabolomics</vt:lpstr>
      <vt:lpstr>Computational Metabolomics/Proteomics</vt:lpstr>
      <vt:lpstr>Bioinformatics – The Holy Grail</vt:lpstr>
      <vt:lpstr>Mass Spectrometry Workflows</vt:lpstr>
      <vt:lpstr>What is OpenMS?</vt:lpstr>
      <vt:lpstr>What is OpenMS?</vt:lpstr>
      <vt:lpstr>The OpenMS framework</vt:lpstr>
      <vt:lpstr>OpenMS Tools</vt:lpstr>
      <vt:lpstr>PowerPoint Presentation</vt:lpstr>
      <vt:lpstr>Scripting with OpenMS: pyOpenMS</vt:lpstr>
      <vt:lpstr>Brief intermission..</vt:lpstr>
      <vt:lpstr>Metabolomics for Specialized Metabolites, Ph.D. (Efi) </vt:lpstr>
      <vt:lpstr>pyOpenMS  </vt:lpstr>
      <vt:lpstr>Pre-processing:  From raw data to a table of metabolic features</vt:lpstr>
      <vt:lpstr>Data conversion</vt:lpstr>
      <vt:lpstr>Feature detection (raw mzML)</vt:lpstr>
      <vt:lpstr>1. Mass trace detection</vt:lpstr>
      <vt:lpstr>2. Elution peak detection</vt:lpstr>
      <vt:lpstr>3. FeatureFinder</vt:lpstr>
      <vt:lpstr>4. Map alignment</vt:lpstr>
      <vt:lpstr>5. Feature linking</vt:lpstr>
      <vt:lpstr>6. Table of features</vt:lpstr>
      <vt:lpstr>Suggestions after pre-processing</vt:lpstr>
      <vt:lpstr>Hands-on time!</vt:lpstr>
      <vt:lpstr>Visit our documentation: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Metabolomics of Specialized Metabolites </dc:title>
  <dc:subject/>
  <dc:creator>Eftychia Eva Kontou</dc:creator>
  <dc:description/>
  <cp:lastModifiedBy>Eftychia Eva Kontou</cp:lastModifiedBy>
  <cp:revision>597</cp:revision>
  <dcterms:created xsi:type="dcterms:W3CDTF">2020-12-02T18:22:59Z</dcterms:created>
  <dcterms:modified xsi:type="dcterms:W3CDTF">2022-05-09T11:16:08Z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17</vt:i4>
  </property>
  <property fmtid="{D5CDD505-2E9C-101B-9397-08002B2CF9AE}" pid="3" name="PresentationFormat">
    <vt:lpwstr>Widescreen</vt:lpwstr>
  </property>
  <property fmtid="{D5CDD505-2E9C-101B-9397-08002B2CF9AE}" pid="4" name="Slides">
    <vt:i4>24</vt:i4>
  </property>
</Properties>
</file>